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Action1.xml" ContentType="application/vnd.ms-office.inkAction+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6"/>
  </p:notesMasterIdLst>
  <p:handoutMasterIdLst>
    <p:handoutMasterId r:id="rId17"/>
  </p:handoutMasterIdLst>
  <p:sldIdLst>
    <p:sldId id="294" r:id="rId3"/>
    <p:sldId id="261" r:id="rId4"/>
    <p:sldId id="265" r:id="rId5"/>
    <p:sldId id="266" r:id="rId6"/>
    <p:sldId id="267" r:id="rId7"/>
    <p:sldId id="268" r:id="rId8"/>
    <p:sldId id="269" r:id="rId9"/>
    <p:sldId id="284" r:id="rId10"/>
    <p:sldId id="282" r:id="rId11"/>
    <p:sldId id="283" r:id="rId12"/>
    <p:sldId id="281" r:id="rId13"/>
    <p:sldId id="271" r:id="rId14"/>
    <p:sldId id="295" r:id="rId1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jyo07" initials="g" lastIdx="1" clrIdx="0">
    <p:extLst>
      <p:ext uri="{19B8F6BF-5375-455C-9EA6-DF929625EA0E}">
        <p15:presenceInfo xmlns:p15="http://schemas.microsoft.com/office/powerpoint/2012/main" userId="gojyo0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E7E7FF"/>
    <a:srgbClr val="FFDDFF"/>
    <a:srgbClr val="FF99FF"/>
    <a:srgbClr val="99FF99"/>
    <a:srgbClr val="CCFFCC"/>
    <a:srgbClr val="FFCCFF"/>
    <a:srgbClr val="00D200"/>
    <a:srgbClr val="E9FBF3"/>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92662" autoAdjust="0"/>
  </p:normalViewPr>
  <p:slideViewPr>
    <p:cSldViewPr snapToGrid="0">
      <p:cViewPr>
        <p:scale>
          <a:sx n="100" d="100"/>
          <a:sy n="100" d="100"/>
        </p:scale>
        <p:origin x="72" y="-1224"/>
      </p:cViewPr>
      <p:guideLst/>
    </p:cSldViewPr>
  </p:slideViewPr>
  <p:notesTextViewPr>
    <p:cViewPr>
      <p:scale>
        <a:sx n="1" d="1"/>
        <a:sy n="1" d="1"/>
      </p:scale>
      <p:origin x="0" y="0"/>
    </p:cViewPr>
  </p:notesTextViewPr>
  <p:sorterViewPr>
    <p:cViewPr>
      <p:scale>
        <a:sx n="100" d="100"/>
        <a:sy n="100" d="100"/>
      </p:scale>
      <p:origin x="0" y="-2028"/>
    </p:cViewPr>
  </p:sorterViewPr>
  <p:notesViewPr>
    <p:cSldViewPr snapToGrid="0">
      <p:cViewPr varScale="1">
        <p:scale>
          <a:sx n="80" d="100"/>
          <a:sy n="80" d="100"/>
        </p:scale>
        <p:origin x="40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9413" cy="49498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4981"/>
          </a:xfrm>
          <a:prstGeom prst="rect">
            <a:avLst/>
          </a:prstGeom>
        </p:spPr>
        <p:txBody>
          <a:bodyPr vert="horz" lIns="91440" tIns="45720" rIns="91440" bIns="45720" rtlCol="0"/>
          <a:lstStyle>
            <a:lvl1pPr algn="r">
              <a:defRPr sz="1200"/>
            </a:lvl1pPr>
          </a:lstStyle>
          <a:p>
            <a:fld id="{28D972D0-AB0D-43E7-B02C-A8B3B7A8C6B7}" type="datetimeFigureOut">
              <a:rPr kumimoji="1" lang="ja-JP" altLang="en-US" smtClean="0"/>
              <a:t>2023/12/5</a:t>
            </a:fld>
            <a:endParaRPr kumimoji="1" lang="ja-JP" altLang="en-US"/>
          </a:p>
        </p:txBody>
      </p:sp>
      <p:sp>
        <p:nvSpPr>
          <p:cNvPr id="4" name="フッター プレースホルダー 3"/>
          <p:cNvSpPr>
            <a:spLocks noGrp="1"/>
          </p:cNvSpPr>
          <p:nvPr>
            <p:ph type="ftr" sz="quarter" idx="2"/>
          </p:nvPr>
        </p:nvSpPr>
        <p:spPr>
          <a:xfrm>
            <a:off x="2" y="9371333"/>
            <a:ext cx="2919413" cy="49498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333"/>
            <a:ext cx="2919412" cy="494981"/>
          </a:xfrm>
          <a:prstGeom prst="rect">
            <a:avLst/>
          </a:prstGeom>
        </p:spPr>
        <p:txBody>
          <a:bodyPr vert="horz" lIns="91440" tIns="45720" rIns="91440" bIns="45720" rtlCol="0" anchor="b"/>
          <a:lstStyle>
            <a:lvl1pPr algn="r">
              <a:defRPr sz="1200"/>
            </a:lvl1pPr>
          </a:lstStyle>
          <a:p>
            <a:fld id="{7AEF8203-821E-4E94-A911-958E7A50C0E9}" type="slidenum">
              <a:rPr kumimoji="1" lang="ja-JP" altLang="en-US" smtClean="0"/>
              <a:t>‹#›</a:t>
            </a:fld>
            <a:endParaRPr kumimoji="1" lang="ja-JP" altLang="en-US"/>
          </a:p>
        </p:txBody>
      </p:sp>
    </p:spTree>
    <p:extLst>
      <p:ext uri="{BB962C8B-B14F-4D97-AF65-F5344CB8AC3E}">
        <p14:creationId xmlns:p14="http://schemas.microsoft.com/office/powerpoint/2010/main" val="3827896202"/>
      </p:ext>
    </p:extLst>
  </p:cSld>
  <p:clrMap bg1="lt1" tx1="dk1" bg2="lt2" tx2="dk2" accent1="accent1" accent2="accent2" accent3="accent3" accent4="accent4" accent5="accent5" accent6="accent6" hlink="hlink" folHlink="folHlink"/>
  <p:hf hdr="0" ftr="0" dt="0"/>
</p:handoutMaster>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3-12-04T02:09:10.8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10538">
    <iact:property name="dataType"/>
    <iact:actionData xml:id="d0">
      <inkml:trace xmlns:inkml="http://www.w3.org/2003/InkML" xml:id="stk0" contextRef="#ctx0" brushRef="#br0">11509 4659 0,'0'34'170,"35"-34"-133,-1 0-21,1 0-1,0 0-7,0 0 2,0 0 5,-1 0-8,1 0 1,0 0 0,34 0 9,-34 0-2,0 0 1,0 0-5,-1 0-6,1 0 4,0 0 9,0 0-13,0 0 4,34 0 7,-34 0 1,69 0-10,-69 0 9,0 0-8,-1 0-1,1 0 2,0 0 22,0 0-19,0 0-8,34 0 4,-34 0 1,0 0-2,-1 0 1,1 35 1,0-35-2,0 0 10,-1 0-1,1 0 7,35 0-14,-1 0-1,-34 0-1,0 0 1,34 0 0,-34 0 1,0 0-2,0 0 2,-1 0 6,1 0 9,0 0-8,0 0 0,0 0-7,-1 0-2,1 0 4,35 0 3,-1 0-7,-34 0 10,0 0-9,0 0-1,34 0 9,-34 0 8,-35 35-14,35-35-4,-1 0 19,1 0-17,0 0 15,0 0-7,-35 35 0,34-35-8,1 0 16,0 0-8,0 0 0,0 0 8,-1 0-16,36 0 2,-1 0-4</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1" cy="495029"/>
          </a:xfrm>
          <a:prstGeom prst="rect">
            <a:avLst/>
          </a:prstGeom>
        </p:spPr>
        <p:txBody>
          <a:bodyPr vert="horz" lIns="91440" tIns="45720" rIns="91440" bIns="45720" rtlCol="0"/>
          <a:lstStyle>
            <a:lvl1pPr algn="r">
              <a:defRPr sz="1200"/>
            </a:lvl1pPr>
          </a:lstStyle>
          <a:p>
            <a:fld id="{BA495C1F-CD32-4665-970B-C5FE7AD19224}" type="datetimeFigureOut">
              <a:rPr kumimoji="1" lang="ja-JP" altLang="en-US" smtClean="0"/>
              <a:t>2023/12/5</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7"/>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1" cy="495028"/>
          </a:xfrm>
          <a:prstGeom prst="rect">
            <a:avLst/>
          </a:prstGeom>
        </p:spPr>
        <p:txBody>
          <a:bodyPr vert="horz" lIns="91440" tIns="45720" rIns="91440" bIns="45720" rtlCol="0" anchor="b"/>
          <a:lstStyle>
            <a:lvl1pPr algn="r">
              <a:defRPr sz="1200"/>
            </a:lvl1pPr>
          </a:lstStyle>
          <a:p>
            <a:fld id="{78732B4C-F06C-4D63-B176-5A678AF41A07}" type="slidenum">
              <a:rPr kumimoji="1" lang="ja-JP" altLang="en-US" smtClean="0"/>
              <a:t>‹#›</a:t>
            </a:fld>
            <a:endParaRPr kumimoji="1" lang="ja-JP" altLang="en-US"/>
          </a:p>
        </p:txBody>
      </p:sp>
    </p:spTree>
    <p:extLst>
      <p:ext uri="{BB962C8B-B14F-4D97-AF65-F5344CB8AC3E}">
        <p14:creationId xmlns:p14="http://schemas.microsoft.com/office/powerpoint/2010/main" val="6592453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「退職後の互助制度」について説明します。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E4485-8D1B-4C92-91A1-EC7C89A2AE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33198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effectLst/>
                <a:latin typeface="+mn-ea"/>
                <a:ea typeface="+mn-ea"/>
                <a:cs typeface="Times New Roman" panose="02020603050405020304" pitchFamily="18" charset="0"/>
              </a:rPr>
              <a:t>　</a:t>
            </a:r>
            <a:r>
              <a:rPr lang="ja-JP" altLang="ja-JP" sz="1200" dirty="0">
                <a:effectLst/>
                <a:latin typeface="+mn-ea"/>
                <a:ea typeface="+mn-ea"/>
                <a:cs typeface="Times New Roman" panose="02020603050405020304" pitchFamily="18" charset="0"/>
              </a:rPr>
              <a:t>加入に必要な書類はこのようになります。</a:t>
            </a:r>
            <a:endParaRPr kumimoji="1" lang="ja-JP" altLang="en-US" sz="1200" dirty="0">
              <a:latin typeface="+mn-ea"/>
              <a:ea typeface="+mn-ea"/>
            </a:endParaRP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10</a:t>
            </a:fld>
            <a:endParaRPr kumimoji="1" lang="ja-JP" altLang="en-US"/>
          </a:p>
        </p:txBody>
      </p:sp>
    </p:spTree>
    <p:extLst>
      <p:ext uri="{BB962C8B-B14F-4D97-AF65-F5344CB8AC3E}">
        <p14:creationId xmlns:p14="http://schemas.microsoft.com/office/powerpoint/2010/main" val="147465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mn-ea"/>
                <a:ea typeface="+mn-ea"/>
                <a:cs typeface="Times New Roman" panose="02020603050405020304" pitchFamily="18" charset="0"/>
              </a:rPr>
              <a:t>　</a:t>
            </a:r>
            <a:r>
              <a:rPr lang="ja-JP" altLang="ja-JP" sz="1200" kern="100" dirty="0">
                <a:effectLst/>
                <a:latin typeface="+mn-ea"/>
                <a:ea typeface="+mn-ea"/>
                <a:cs typeface="Times New Roman" panose="02020603050405020304" pitchFamily="18" charset="0"/>
              </a:rPr>
              <a:t>加入に必要な掛金（基準掛金）は</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退職日の翌日の満年齢に該当する掛金額とし</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退職日の翌日から</a:t>
            </a:r>
            <a:r>
              <a:rPr lang="en-US" altLang="ja-JP" sz="1200" kern="100" dirty="0">
                <a:effectLst/>
                <a:latin typeface="+mn-ea"/>
                <a:ea typeface="+mn-ea"/>
                <a:cs typeface="Times New Roman" panose="02020603050405020304" pitchFamily="18" charset="0"/>
              </a:rPr>
              <a:t>60</a:t>
            </a:r>
            <a:r>
              <a:rPr lang="ja-JP" altLang="ja-JP" sz="1200" kern="100" dirty="0">
                <a:effectLst/>
                <a:latin typeface="+mn-ea"/>
                <a:ea typeface="+mn-ea"/>
                <a:cs typeface="Times New Roman" panose="02020603050405020304" pitchFamily="18" charset="0"/>
              </a:rPr>
              <a:t>日以内に加入時に一括納入していただきます。</a:t>
            </a:r>
          </a:p>
          <a:p>
            <a:r>
              <a:rPr lang="ja-JP" altLang="ja-JP" sz="1200" dirty="0">
                <a:effectLst/>
                <a:latin typeface="+mn-ea"/>
                <a:ea typeface="+mn-ea"/>
                <a:cs typeface="Times New Roman" panose="02020603050405020304" pitchFamily="18" charset="0"/>
              </a:rPr>
              <a:t>　こちらの基準掛金額表を参考にしてください。</a:t>
            </a:r>
            <a:endParaRPr kumimoji="1" lang="ja-JP" altLang="en-US" sz="1200" dirty="0">
              <a:latin typeface="+mn-ea"/>
              <a:ea typeface="+mn-ea"/>
            </a:endParaRP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11</a:t>
            </a:fld>
            <a:endParaRPr kumimoji="1" lang="ja-JP" altLang="en-US"/>
          </a:p>
        </p:txBody>
      </p:sp>
    </p:spTree>
    <p:extLst>
      <p:ext uri="{BB962C8B-B14F-4D97-AF65-F5344CB8AC3E}">
        <p14:creationId xmlns:p14="http://schemas.microsoft.com/office/powerpoint/2010/main" val="2451967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mn-ea"/>
                <a:ea typeface="+mn-ea"/>
                <a:cs typeface="Times New Roman" panose="02020603050405020304" pitchFamily="18" charset="0"/>
              </a:rPr>
              <a:t>　</a:t>
            </a:r>
            <a:r>
              <a:rPr lang="ja-JP" altLang="ja-JP" sz="1200" kern="100" dirty="0">
                <a:effectLst/>
                <a:latin typeface="+mn-ea"/>
                <a:ea typeface="+mn-ea"/>
                <a:cs typeface="Times New Roman" panose="02020603050405020304" pitchFamily="18" charset="0"/>
              </a:rPr>
              <a:t>基準掛金は</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退会給付金を充当することになっております。</a:t>
            </a:r>
          </a:p>
          <a:p>
            <a:pPr algn="just"/>
            <a:r>
              <a:rPr lang="ja-JP" altLang="ja-JP" sz="1200" kern="100" dirty="0">
                <a:effectLst/>
                <a:latin typeface="+mn-ea"/>
                <a:ea typeface="+mn-ea"/>
                <a:cs typeface="Times New Roman" panose="02020603050405020304" pitchFamily="18" charset="0"/>
              </a:rPr>
              <a:t>　左の図のように退会給付金が基準掛金額を上回る場合は</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充当後の残額を給付します。</a:t>
            </a:r>
            <a:endParaRPr lang="en-US"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　</a:t>
            </a:r>
            <a:r>
              <a:rPr lang="ja-JP" altLang="ja-JP" sz="1200" kern="100" dirty="0">
                <a:effectLst/>
                <a:latin typeface="+mn-ea"/>
                <a:ea typeface="+mn-ea"/>
                <a:cs typeface="Times New Roman" panose="02020603050405020304" pitchFamily="18" charset="0"/>
              </a:rPr>
              <a:t>右の図のように退会給付金が基準掛金額を下回る場合は</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不足分を指定の口座に振込んでいただきます。</a:t>
            </a:r>
          </a:p>
          <a:p>
            <a:pPr algn="just"/>
            <a:r>
              <a:rPr lang="ja-JP" altLang="ja-JP" sz="1200" kern="100" dirty="0">
                <a:effectLst/>
                <a:latin typeface="+mn-ea"/>
                <a:ea typeface="+mn-ea"/>
                <a:cs typeface="Times New Roman" panose="02020603050405020304" pitchFamily="18" charset="0"/>
              </a:rPr>
              <a:t>　なお</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この制度は</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加入後の脱退等による基準掛金の還付はできませんので</a:t>
            </a:r>
            <a:r>
              <a:rPr lang="ja-JP" altLang="en-US" sz="1200" kern="100" dirty="0">
                <a:effectLst/>
                <a:latin typeface="+mn-ea"/>
                <a:ea typeface="+mn-ea"/>
                <a:cs typeface="Times New Roman" panose="02020603050405020304" pitchFamily="18" charset="0"/>
              </a:rPr>
              <a:t>御</a:t>
            </a:r>
            <a:r>
              <a:rPr lang="ja-JP" altLang="ja-JP" sz="1200" kern="100" dirty="0">
                <a:effectLst/>
                <a:latin typeface="+mn-ea"/>
                <a:ea typeface="+mn-ea"/>
                <a:cs typeface="Times New Roman" panose="02020603050405020304" pitchFamily="18" charset="0"/>
              </a:rPr>
              <a:t>了承ください。</a:t>
            </a:r>
            <a:endParaRPr lang="en-US"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　</a:t>
            </a:r>
            <a:r>
              <a:rPr lang="ja-JP" altLang="ja-JP" sz="1200" kern="100" dirty="0">
                <a:effectLst/>
                <a:latin typeface="+mn-ea"/>
                <a:ea typeface="+mn-ea"/>
                <a:cs typeface="Times New Roman" panose="02020603050405020304" pitchFamily="18" charset="0"/>
              </a:rPr>
              <a:t>加入者には関係書類を５月中旬以降に郵送する予定です。</a:t>
            </a:r>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12</a:t>
            </a:fld>
            <a:endParaRPr kumimoji="1" lang="ja-JP" altLang="en-US"/>
          </a:p>
        </p:txBody>
      </p:sp>
    </p:spTree>
    <p:extLst>
      <p:ext uri="{BB962C8B-B14F-4D97-AF65-F5344CB8AC3E}">
        <p14:creationId xmlns:p14="http://schemas.microsoft.com/office/powerpoint/2010/main" val="437949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　</a:t>
            </a:r>
            <a:r>
              <a:rPr kumimoji="1" lang="ja-JP" altLang="en-US" sz="1200" dirty="0"/>
              <a:t>表の赤枠内に関係する説明をしました。</a:t>
            </a:r>
            <a:endParaRPr kumimoji="1" lang="en-US" altLang="ja-JP" sz="1200" dirty="0"/>
          </a:p>
          <a:p>
            <a:r>
              <a:rPr kumimoji="1" lang="ja-JP" altLang="en-US" sz="1200" dirty="0"/>
              <a:t>　「互助資料１　退職時給付金等の手続」では、退職時の給付金や貸付償還金についての説明をし、「互助資料３　退職後に有期職員となられる方の互助組合の加入等」では、退職後</a:t>
            </a:r>
            <a:r>
              <a:rPr kumimoji="1" lang="ja-JP" altLang="en-US" sz="1200" b="0" dirty="0"/>
              <a:t>に</a:t>
            </a:r>
            <a:r>
              <a:rPr kumimoji="1" lang="ja-JP" altLang="en-US" sz="1200" b="0" u="none" dirty="0">
                <a:latin typeface="+mn-ea"/>
                <a:ea typeface="+mn-ea"/>
              </a:rPr>
              <a:t>「</a:t>
            </a:r>
            <a:r>
              <a:rPr lang="ja-JP" altLang="en-US" sz="1200" b="0" u="none" dirty="0">
                <a:uFill>
                  <a:solidFill>
                    <a:srgbClr val="FF99CC"/>
                  </a:solidFill>
                </a:uFill>
                <a:latin typeface="+mn-ea"/>
                <a:ea typeface="+mn-ea"/>
              </a:rPr>
              <a:t>再任用職員、臨時的任用職員、任期付職員、</a:t>
            </a:r>
            <a:r>
              <a:rPr lang="en-US" altLang="ja-JP" sz="1200" b="0" u="none" dirty="0">
                <a:uFill>
                  <a:solidFill>
                    <a:srgbClr val="FF99CC"/>
                  </a:solidFill>
                </a:uFill>
                <a:latin typeface="+mn-ea"/>
                <a:ea typeface="+mn-ea"/>
              </a:rPr>
              <a:t> </a:t>
            </a:r>
            <a:r>
              <a:rPr lang="ja-JP" altLang="en-US" sz="1200" b="0" u="none" dirty="0">
                <a:uFill>
                  <a:solidFill>
                    <a:srgbClr val="FF99CC"/>
                  </a:solidFill>
                </a:uFill>
                <a:latin typeface="+mn-ea"/>
                <a:ea typeface="+mn-ea"/>
              </a:rPr>
              <a:t>会計年度任用職員</a:t>
            </a:r>
            <a:r>
              <a:rPr lang="ja-JP" altLang="en-US" sz="1200" b="0" u="none">
                <a:uFill>
                  <a:solidFill>
                    <a:srgbClr val="FF99CC"/>
                  </a:solidFill>
                </a:uFill>
                <a:latin typeface="+mn-ea"/>
                <a:ea typeface="+mn-ea"/>
              </a:rPr>
              <a:t>、非常勤職員」</a:t>
            </a:r>
            <a:r>
              <a:rPr lang="ja-JP" altLang="en-US" sz="1200" b="0" u="none" dirty="0">
                <a:uFill>
                  <a:solidFill>
                    <a:srgbClr val="FF99CC"/>
                  </a:solidFill>
                </a:uFill>
                <a:latin typeface="+mn-ea"/>
                <a:ea typeface="+mn-ea"/>
              </a:rPr>
              <a:t>などの有期職員として就職する場合の手続きについて説明しますので、そちらを御参照ください。</a:t>
            </a:r>
            <a:endParaRPr kumimoji="1" lang="ja-JP" altLang="en-US" sz="1200" b="0" u="none" dirty="0">
              <a:latin typeface="+mn-ea"/>
              <a:ea typeface="+mn-ea"/>
            </a:endParaRP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13</a:t>
            </a:fld>
            <a:endParaRPr kumimoji="1" lang="ja-JP" altLang="en-US"/>
          </a:p>
        </p:txBody>
      </p:sp>
    </p:spTree>
    <p:extLst>
      <p:ext uri="{BB962C8B-B14F-4D97-AF65-F5344CB8AC3E}">
        <p14:creationId xmlns:p14="http://schemas.microsoft.com/office/powerpoint/2010/main" val="151782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互助組合では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退職された方を対象に「退職医療制度」という</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退職後の医療費の自己負担額を軽減する事業や</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人間ドックの助成事業など</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皆様の退職後の生活をサポートする制度を設けています。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これは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希望者のみ加入していただく</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組合員の相互扶助による終身組合員制度です。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退職後にどの健康保険制度に加入されていても加入できる制度です。</a:t>
            </a:r>
            <a:endParaRPr kumimoji="1" lang="en-US" altLang="ja-JP" sz="1200" kern="1200" dirty="0">
              <a:solidFill>
                <a:schemeClr val="tx1"/>
              </a:solidFill>
              <a:effectLst/>
              <a:latin typeface="+mn-lt"/>
              <a:ea typeface="+mn-ea"/>
              <a:cs typeface="+mn-cs"/>
            </a:endParaRPr>
          </a:p>
          <a:p>
            <a:pPr marL="0" indent="0">
              <a:buNone/>
            </a:pPr>
            <a:r>
              <a:rPr lang="ja-JP" altLang="en-US" sz="1200" dirty="0">
                <a:solidFill>
                  <a:srgbClr val="FF0000"/>
                </a:solidFill>
              </a:rPr>
              <a:t>　なお、組合員の減少及び超低金利の長期化に伴い、退職医療制度の財政運営は厳しい状況です。</a:t>
            </a:r>
            <a:endParaRPr lang="en-US" altLang="ja-JP" sz="1200" dirty="0">
              <a:solidFill>
                <a:srgbClr val="FF0000"/>
              </a:solidFill>
            </a:endParaRPr>
          </a:p>
          <a:p>
            <a:pPr marL="0" indent="0">
              <a:buNone/>
            </a:pPr>
            <a:r>
              <a:rPr lang="ja-JP" altLang="en-US" sz="1200" dirty="0">
                <a:solidFill>
                  <a:srgbClr val="FF0000"/>
                </a:solidFill>
              </a:rPr>
              <a:t>　本年度財政健全化を図るため、事業等の見直しを検討しており、</a:t>
            </a:r>
            <a:r>
              <a:rPr lang="ja-JP" altLang="en-US" sz="1200" dirty="0">
                <a:solidFill>
                  <a:srgbClr val="FF0000"/>
                </a:solidFill>
                <a:uFill>
                  <a:solidFill>
                    <a:srgbClr val="FF0000"/>
                  </a:solidFill>
                </a:uFill>
              </a:rPr>
              <a:t>今後事業の見直しを行った場合、事業内容を変更することがあります。</a:t>
            </a:r>
            <a:endParaRPr lang="en-US" altLang="ja-JP" sz="1200" b="1"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2</a:t>
            </a:fld>
            <a:endParaRPr kumimoji="1" lang="ja-JP" altLang="en-US"/>
          </a:p>
        </p:txBody>
      </p:sp>
    </p:spTree>
    <p:extLst>
      <p:ext uri="{BB962C8B-B14F-4D97-AF65-F5344CB8AC3E}">
        <p14:creationId xmlns:p14="http://schemas.microsoft.com/office/powerpoint/2010/main" val="365413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77800" algn="just"/>
            <a:r>
              <a:rPr lang="ja-JP" altLang="ja-JP" sz="1200" kern="100" dirty="0">
                <a:effectLst/>
                <a:latin typeface="+mn-ea"/>
                <a:ea typeface="+mn-ea"/>
                <a:cs typeface="Times New Roman" panose="02020603050405020304" pitchFamily="18" charset="0"/>
              </a:rPr>
              <a:t>それでは１　退職医療組合員への加入　についてです。</a:t>
            </a:r>
            <a:endParaRPr lang="en-US" altLang="ja-JP" sz="1200" kern="100" dirty="0">
              <a:effectLst/>
              <a:latin typeface="+mn-ea"/>
              <a:ea typeface="+mn-ea"/>
              <a:cs typeface="Times New Roman" panose="02020603050405020304" pitchFamily="18" charset="0"/>
            </a:endParaRPr>
          </a:p>
          <a:p>
            <a:pPr indent="177800" algn="just"/>
            <a:r>
              <a:rPr lang="ja-JP" altLang="ja-JP" sz="1200" kern="100" dirty="0">
                <a:effectLst/>
                <a:latin typeface="+mn-ea"/>
                <a:ea typeface="+mn-ea"/>
                <a:cs typeface="Times New Roman" panose="02020603050405020304" pitchFamily="18" charset="0"/>
              </a:rPr>
              <a:t>加入資格は互助組合員のうち</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退職日の翌日の年齢が満</a:t>
            </a:r>
            <a:r>
              <a:rPr lang="en-US" altLang="ja-JP" sz="1200" kern="100" dirty="0">
                <a:effectLst/>
                <a:latin typeface="+mn-ea"/>
                <a:ea typeface="+mn-ea"/>
                <a:cs typeface="Times New Roman" panose="02020603050405020304" pitchFamily="18" charset="0"/>
              </a:rPr>
              <a:t>45</a:t>
            </a:r>
            <a:r>
              <a:rPr lang="ja-JP" altLang="ja-JP" sz="1200" kern="100" dirty="0">
                <a:effectLst/>
                <a:latin typeface="+mn-ea"/>
                <a:ea typeface="+mn-ea"/>
                <a:cs typeface="Times New Roman" panose="02020603050405020304" pitchFamily="18" charset="0"/>
              </a:rPr>
              <a:t>歳以上の方で</a:t>
            </a:r>
            <a:r>
              <a:rPr lang="ja-JP" altLang="en-US" sz="1200" kern="100" dirty="0">
                <a:effectLst/>
                <a:latin typeface="+mn-ea"/>
                <a:ea typeface="+mn-ea"/>
                <a:cs typeface="Times New Roman" panose="02020603050405020304" pitchFamily="18" charset="0"/>
              </a:rPr>
              <a:t>、（２）</a:t>
            </a:r>
            <a:r>
              <a:rPr lang="ja-JP" altLang="ja-JP" sz="1200" kern="100" dirty="0">
                <a:effectLst/>
                <a:latin typeface="+mn-ea"/>
                <a:ea typeface="+mn-ea"/>
                <a:cs typeface="Times New Roman" panose="02020603050405020304" pitchFamily="18" charset="0"/>
              </a:rPr>
              <a:t>加入日は退職の翌日となります。</a:t>
            </a:r>
          </a:p>
          <a:p>
            <a:pPr indent="177800" algn="just"/>
            <a:r>
              <a:rPr lang="ja-JP" altLang="ja-JP" sz="1200" kern="100" dirty="0">
                <a:effectLst/>
                <a:latin typeface="+mn-ea"/>
                <a:ea typeface="+mn-ea"/>
                <a:cs typeface="Times New Roman" panose="02020603050405020304" pitchFamily="18" charset="0"/>
              </a:rPr>
              <a:t>（３）の利用期間は</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療養補助金を除き</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終身御利用いただけます。中途退会はできません。</a:t>
            </a:r>
            <a:endParaRPr lang="en-US" altLang="ja-JP" sz="1200" kern="100" dirty="0">
              <a:effectLst/>
              <a:latin typeface="+mn-ea"/>
              <a:ea typeface="+mn-ea"/>
              <a:cs typeface="Times New Roman" panose="02020603050405020304" pitchFamily="18" charset="0"/>
            </a:endParaRPr>
          </a:p>
          <a:p>
            <a:pPr indent="177800" algn="just"/>
            <a:r>
              <a:rPr lang="ja-JP" altLang="ja-JP" sz="1200" kern="100" dirty="0">
                <a:effectLst/>
                <a:latin typeface="+mn-ea"/>
                <a:ea typeface="+mn-ea"/>
                <a:cs typeface="Times New Roman" panose="02020603050405020304" pitchFamily="18" charset="0"/>
              </a:rPr>
              <a:t>（４）給付方法は</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請求書による請求払いとなり</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現職中の医療給付のような自動給付ではありませんので</a:t>
            </a:r>
            <a:r>
              <a:rPr lang="ja-JP" altLang="en-US" sz="1200" kern="100" dirty="0">
                <a:effectLst/>
                <a:latin typeface="+mn-ea"/>
                <a:ea typeface="+mn-ea"/>
                <a:cs typeface="Times New Roman" panose="02020603050405020304" pitchFamily="18" charset="0"/>
              </a:rPr>
              <a:t>御</a:t>
            </a:r>
            <a:r>
              <a:rPr lang="ja-JP" altLang="ja-JP" sz="1200" kern="100" dirty="0">
                <a:effectLst/>
                <a:latin typeface="+mn-ea"/>
                <a:ea typeface="+mn-ea"/>
                <a:cs typeface="Times New Roman" panose="02020603050405020304" pitchFamily="18" charset="0"/>
              </a:rPr>
              <a:t>注意ください。</a:t>
            </a:r>
            <a:endParaRPr lang="en-US" altLang="ja-JP" sz="1200" kern="100" dirty="0">
              <a:effectLst/>
              <a:latin typeface="+mn-ea"/>
              <a:ea typeface="+mn-ea"/>
              <a:cs typeface="Times New Roman" panose="02020603050405020304" pitchFamily="18" charset="0"/>
            </a:endParaRPr>
          </a:p>
          <a:p>
            <a:pPr indent="177800" algn="just"/>
            <a:r>
              <a:rPr lang="ja-JP" altLang="ja-JP" sz="1200" kern="100" dirty="0">
                <a:effectLst/>
                <a:latin typeface="+mn-ea"/>
                <a:ea typeface="+mn-ea"/>
                <a:cs typeface="Times New Roman" panose="02020603050405020304" pitchFamily="18" charset="0"/>
              </a:rPr>
              <a:t>（５）の請求期間いわゆる時効は</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事由の発生から３年間です。</a:t>
            </a:r>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3</a:t>
            </a:fld>
            <a:endParaRPr kumimoji="1" lang="ja-JP" altLang="en-US"/>
          </a:p>
        </p:txBody>
      </p:sp>
    </p:spTree>
    <p:extLst>
      <p:ext uri="{BB962C8B-B14F-4D97-AF65-F5344CB8AC3E}">
        <p14:creationId xmlns:p14="http://schemas.microsoft.com/office/powerpoint/2010/main" val="366895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では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事業内容を説明します。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これは令和</a:t>
            </a:r>
            <a:r>
              <a:rPr kumimoji="1" lang="ja-JP" altLang="en-US" sz="1200" kern="1200" dirty="0">
                <a:solidFill>
                  <a:schemeClr val="tx1"/>
                </a:solidFill>
                <a:effectLst/>
                <a:latin typeface="+mn-lt"/>
                <a:ea typeface="+mn-ea"/>
                <a:cs typeface="+mn-cs"/>
              </a:rPr>
              <a:t>５</a:t>
            </a:r>
            <a:r>
              <a:rPr kumimoji="1" lang="ja-JP" altLang="ja-JP" sz="1200" kern="1200" dirty="0">
                <a:solidFill>
                  <a:schemeClr val="tx1"/>
                </a:solidFill>
                <a:effectLst/>
                <a:latin typeface="+mn-lt"/>
                <a:ea typeface="+mn-ea"/>
                <a:cs typeface="+mn-cs"/>
              </a:rPr>
              <a:t>年度実施状況で</a:t>
            </a:r>
            <a:r>
              <a:rPr kumimoji="1" lang="ja-JP" altLang="en-US" sz="1200" kern="1200" dirty="0">
                <a:solidFill>
                  <a:schemeClr val="tx1"/>
                </a:solidFill>
                <a:effectLst/>
                <a:latin typeface="+mn-lt"/>
                <a:ea typeface="+mn-ea"/>
                <a:cs typeface="+mn-cs"/>
              </a:rPr>
              <a:t>すが、今後、事業の一部を変更することがあります</a:t>
            </a:r>
            <a:r>
              <a:rPr kumimoji="1" lang="ja-JP" altLang="ja-JP" sz="1200" kern="1200" dirty="0">
                <a:solidFill>
                  <a:schemeClr val="tx1"/>
                </a:solidFill>
                <a:effectLst/>
                <a:latin typeface="+mn-lt"/>
                <a:ea typeface="+mn-ea"/>
                <a:cs typeface="+mn-cs"/>
              </a:rPr>
              <a:t>ので</a:t>
            </a:r>
            <a:r>
              <a:rPr kumimoji="1" lang="ja-JP" altLang="en-US" sz="1200" kern="1200" dirty="0">
                <a:solidFill>
                  <a:schemeClr val="tx1"/>
                </a:solidFill>
                <a:effectLst/>
                <a:latin typeface="+mn-lt"/>
                <a:ea typeface="+mn-ea"/>
                <a:cs typeface="+mn-cs"/>
              </a:rPr>
              <a:t>御</a:t>
            </a:r>
            <a:r>
              <a:rPr kumimoji="1" lang="ja-JP" altLang="ja-JP" sz="1200" kern="1200" dirty="0">
                <a:solidFill>
                  <a:schemeClr val="tx1"/>
                </a:solidFill>
                <a:effectLst/>
                <a:latin typeface="+mn-lt"/>
                <a:ea typeface="+mn-ea"/>
                <a:cs typeface="+mn-cs"/>
              </a:rPr>
              <a:t>承知ください。</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それでは詳しくみていきます。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4</a:t>
            </a:fld>
            <a:endParaRPr kumimoji="1" lang="ja-JP" altLang="en-US"/>
          </a:p>
        </p:txBody>
      </p:sp>
    </p:spTree>
    <p:extLst>
      <p:ext uri="{BB962C8B-B14F-4D97-AF65-F5344CB8AC3E}">
        <p14:creationId xmlns:p14="http://schemas.microsoft.com/office/powerpoint/2010/main" val="3211542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この制度の中心となるのは「療養補助金」です。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療養補助金は組合員が病院・薬局などの保険医療機関等で受診</a:t>
            </a:r>
            <a:r>
              <a:rPr kumimoji="1" lang="ja-JP" altLang="en-US" sz="1200" kern="1200" dirty="0">
                <a:solidFill>
                  <a:schemeClr val="tx1"/>
                </a:solidFill>
                <a:effectLst/>
                <a:latin typeface="+mn-lt"/>
                <a:ea typeface="+mn-ea"/>
                <a:cs typeface="+mn-cs"/>
              </a:rPr>
              <a:t>したり、入院を</a:t>
            </a:r>
            <a:r>
              <a:rPr kumimoji="1" lang="ja-JP" altLang="ja-JP" sz="1200" kern="1200" dirty="0">
                <a:solidFill>
                  <a:schemeClr val="tx1"/>
                </a:solidFill>
                <a:effectLst/>
                <a:latin typeface="+mn-lt"/>
                <a:ea typeface="+mn-ea"/>
                <a:cs typeface="+mn-cs"/>
              </a:rPr>
              <a:t>した時に医療費総額の２割を</a:t>
            </a:r>
            <a:r>
              <a:rPr kumimoji="1" lang="en-US" altLang="ja-JP" sz="1200" kern="1200" dirty="0">
                <a:solidFill>
                  <a:schemeClr val="tx1"/>
                </a:solidFill>
                <a:effectLst/>
                <a:latin typeface="+mn-lt"/>
                <a:ea typeface="+mn-ea"/>
                <a:cs typeface="+mn-cs"/>
              </a:rPr>
              <a:t>70</a:t>
            </a:r>
            <a:r>
              <a:rPr kumimoji="1" lang="ja-JP" altLang="ja-JP" sz="1200" kern="1200" dirty="0">
                <a:solidFill>
                  <a:schemeClr val="tx1"/>
                </a:solidFill>
                <a:effectLst/>
                <a:latin typeface="+mn-lt"/>
                <a:ea typeface="+mn-ea"/>
                <a:cs typeface="+mn-cs"/>
              </a:rPr>
              <a:t>歳に達した年度末まで給付します。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例えば</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１ヵ月一医療機関での医療費の総額が</a:t>
            </a:r>
            <a:r>
              <a:rPr kumimoji="1" lang="en-US" altLang="ja-JP" sz="1200" kern="1200" dirty="0">
                <a:solidFill>
                  <a:schemeClr val="tx1"/>
                </a:solidFill>
                <a:effectLst/>
                <a:latin typeface="+mn-lt"/>
                <a:ea typeface="+mn-ea"/>
                <a:cs typeface="+mn-cs"/>
              </a:rPr>
              <a:t>10,000</a:t>
            </a:r>
            <a:r>
              <a:rPr kumimoji="1" lang="ja-JP" altLang="ja-JP" sz="1200" kern="1200" dirty="0">
                <a:solidFill>
                  <a:schemeClr val="tx1"/>
                </a:solidFill>
                <a:effectLst/>
                <a:latin typeface="+mn-lt"/>
                <a:ea typeface="+mn-ea"/>
                <a:cs typeface="+mn-cs"/>
              </a:rPr>
              <a:t>円の場合</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通常の自己負担額は３割の</a:t>
            </a:r>
            <a:r>
              <a:rPr kumimoji="1" lang="en-US" altLang="ja-JP" sz="1200" kern="1200" dirty="0">
                <a:solidFill>
                  <a:schemeClr val="tx1"/>
                </a:solidFill>
                <a:effectLst/>
                <a:latin typeface="+mn-lt"/>
                <a:ea typeface="+mn-ea"/>
                <a:cs typeface="+mn-cs"/>
              </a:rPr>
              <a:t>3,000</a:t>
            </a:r>
            <a:r>
              <a:rPr kumimoji="1" lang="ja-JP" altLang="ja-JP" sz="1200" kern="1200" dirty="0">
                <a:solidFill>
                  <a:schemeClr val="tx1"/>
                </a:solidFill>
                <a:effectLst/>
                <a:latin typeface="+mn-lt"/>
                <a:ea typeface="+mn-ea"/>
                <a:cs typeface="+mn-cs"/>
              </a:rPr>
              <a:t>円となりますが</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退職医療制度に加入されていると</a:t>
            </a:r>
            <a:r>
              <a:rPr kumimoji="1" lang="en-US" altLang="ja-JP" sz="1200" kern="1200" dirty="0">
                <a:solidFill>
                  <a:schemeClr val="tx1"/>
                </a:solidFill>
                <a:effectLst/>
                <a:latin typeface="+mn-lt"/>
                <a:ea typeface="+mn-ea"/>
                <a:cs typeface="+mn-cs"/>
              </a:rPr>
              <a:t>10,000</a:t>
            </a:r>
            <a:r>
              <a:rPr kumimoji="1" lang="ja-JP" altLang="ja-JP" sz="1200" kern="1200" dirty="0">
                <a:solidFill>
                  <a:schemeClr val="tx1"/>
                </a:solidFill>
                <a:effectLst/>
                <a:latin typeface="+mn-lt"/>
                <a:ea typeface="+mn-ea"/>
                <a:cs typeface="+mn-cs"/>
              </a:rPr>
              <a:t>円の２割</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つまり</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2,000</a:t>
            </a:r>
            <a:r>
              <a:rPr kumimoji="1" lang="ja-JP" altLang="ja-JP" sz="1200" kern="1200" dirty="0">
                <a:solidFill>
                  <a:schemeClr val="tx1"/>
                </a:solidFill>
                <a:effectLst/>
                <a:latin typeface="+mn-lt"/>
                <a:ea typeface="+mn-ea"/>
                <a:cs typeface="+mn-cs"/>
              </a:rPr>
              <a:t>円分は療養補助金として互助組合から給付がありますので</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実質的に１割の</a:t>
            </a:r>
            <a:r>
              <a:rPr kumimoji="1" lang="en-US" altLang="ja-JP" sz="1200" kern="1200" dirty="0">
                <a:solidFill>
                  <a:schemeClr val="tx1"/>
                </a:solidFill>
                <a:effectLst/>
                <a:latin typeface="+mn-lt"/>
                <a:ea typeface="+mn-ea"/>
                <a:cs typeface="+mn-cs"/>
              </a:rPr>
              <a:t>1,000</a:t>
            </a:r>
            <a:r>
              <a:rPr kumimoji="1" lang="ja-JP" altLang="ja-JP" sz="1200" kern="1200" dirty="0">
                <a:solidFill>
                  <a:schemeClr val="tx1"/>
                </a:solidFill>
                <a:effectLst/>
                <a:latin typeface="+mn-lt"/>
                <a:ea typeface="+mn-ea"/>
                <a:cs typeface="+mn-cs"/>
              </a:rPr>
              <a:t>円の自己負担で済みます。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退職後に医療費の助成が受けられるのは、退職医療制度だけです。</a:t>
            </a:r>
            <a:endParaRPr kumimoji="1" lang="ja-JP" altLang="en-US" dirty="0"/>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5</a:t>
            </a:fld>
            <a:endParaRPr kumimoji="1" lang="ja-JP" altLang="en-US"/>
          </a:p>
        </p:txBody>
      </p:sp>
    </p:spTree>
    <p:extLst>
      <p:ext uri="{BB962C8B-B14F-4D97-AF65-F5344CB8AC3E}">
        <p14:creationId xmlns:p14="http://schemas.microsoft.com/office/powerpoint/2010/main" val="331678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　次に</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慶祝金です。組合員の方が該当の長寿年齢に達したとき１万円から５万円を給付します。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次に</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死亡弔意金は退職医療組合員が死亡した場合</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加入期間に応じて２万円から</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万円を</a:t>
            </a:r>
            <a:r>
              <a:rPr kumimoji="1" lang="ja-JP" altLang="en-US" sz="1200" kern="1200" dirty="0">
                <a:solidFill>
                  <a:schemeClr val="tx1"/>
                </a:solidFill>
                <a:effectLst/>
                <a:latin typeface="+mn-lt"/>
                <a:ea typeface="+mn-ea"/>
                <a:cs typeface="+mn-cs"/>
              </a:rPr>
              <a:t>御</a:t>
            </a:r>
            <a:r>
              <a:rPr kumimoji="1" lang="ja-JP" altLang="ja-JP" sz="1200" kern="1200" dirty="0">
                <a:solidFill>
                  <a:schemeClr val="tx1"/>
                </a:solidFill>
                <a:effectLst/>
                <a:latin typeface="+mn-lt"/>
                <a:ea typeface="+mn-ea"/>
                <a:cs typeface="+mn-cs"/>
              </a:rPr>
              <a:t>遺族の方に給付します。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6</a:t>
            </a:fld>
            <a:endParaRPr kumimoji="1" lang="ja-JP" altLang="en-US"/>
          </a:p>
        </p:txBody>
      </p:sp>
    </p:spTree>
    <p:extLst>
      <p:ext uri="{BB962C8B-B14F-4D97-AF65-F5344CB8AC3E}">
        <p14:creationId xmlns:p14="http://schemas.microsoft.com/office/powerpoint/2010/main" val="273822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ea"/>
                <a:ea typeface="+mn-ea"/>
                <a:cs typeface="+mn-cs"/>
              </a:rPr>
              <a:t>　</a:t>
            </a:r>
            <a:r>
              <a:rPr lang="ja-JP" altLang="ja-JP" sz="1200" dirty="0">
                <a:effectLst/>
                <a:latin typeface="+mn-ea"/>
                <a:ea typeface="+mn-ea"/>
                <a:cs typeface="Times New Roman" panose="02020603050405020304" pitchFamily="18" charset="0"/>
              </a:rPr>
              <a:t>次に</a:t>
            </a:r>
            <a:r>
              <a:rPr lang="ja-JP" altLang="en-US" sz="1200" dirty="0">
                <a:effectLst/>
                <a:latin typeface="+mn-ea"/>
                <a:ea typeface="+mn-ea"/>
                <a:cs typeface="Times New Roman" panose="02020603050405020304" pitchFamily="18" charset="0"/>
              </a:rPr>
              <a:t>、</a:t>
            </a:r>
            <a:r>
              <a:rPr lang="ja-JP" altLang="ja-JP" sz="1200" dirty="0">
                <a:effectLst/>
                <a:latin typeface="+mn-ea"/>
                <a:ea typeface="+mn-ea"/>
                <a:cs typeface="Times New Roman" panose="02020603050405020304" pitchFamily="18" charset="0"/>
              </a:rPr>
              <a:t>１日人間ドック助成は</a:t>
            </a:r>
            <a:r>
              <a:rPr lang="ja-JP" altLang="en-US" sz="1200" dirty="0">
                <a:effectLst/>
                <a:latin typeface="+mn-ea"/>
                <a:ea typeface="+mn-ea"/>
                <a:cs typeface="Times New Roman" panose="02020603050405020304" pitchFamily="18" charset="0"/>
              </a:rPr>
              <a:t>、</a:t>
            </a:r>
            <a:r>
              <a:rPr lang="ja-JP" altLang="ja-JP" sz="1200" dirty="0">
                <a:effectLst/>
                <a:latin typeface="+mn-ea"/>
                <a:ea typeface="+mn-ea"/>
                <a:cs typeface="Times New Roman" panose="02020603050405020304" pitchFamily="18" charset="0"/>
              </a:rPr>
              <a:t>互助組合と契約をしている県内の健診機関で受診していただきますと</a:t>
            </a:r>
            <a:r>
              <a:rPr lang="ja-JP" altLang="en-US" sz="1200" dirty="0">
                <a:effectLst/>
                <a:latin typeface="+mn-ea"/>
                <a:ea typeface="+mn-ea"/>
                <a:cs typeface="Times New Roman" panose="02020603050405020304" pitchFamily="18" charset="0"/>
              </a:rPr>
              <a:t>、</a:t>
            </a:r>
            <a:r>
              <a:rPr lang="ja-JP" altLang="ja-JP" sz="1200" dirty="0">
                <a:effectLst/>
                <a:latin typeface="+mn-ea"/>
                <a:ea typeface="+mn-ea"/>
                <a:cs typeface="Times New Roman" panose="02020603050405020304" pitchFamily="18" charset="0"/>
              </a:rPr>
              <a:t>１人当たり</a:t>
            </a:r>
            <a:r>
              <a:rPr lang="en-US" altLang="ja-JP" sz="1200" dirty="0">
                <a:effectLst/>
                <a:latin typeface="+mn-ea"/>
                <a:ea typeface="+mn-ea"/>
                <a:cs typeface="Times New Roman" panose="02020603050405020304" pitchFamily="18" charset="0"/>
              </a:rPr>
              <a:t>12,000</a:t>
            </a:r>
            <a:r>
              <a:rPr lang="ja-JP" altLang="ja-JP" sz="1200" dirty="0">
                <a:effectLst/>
                <a:latin typeface="+mn-ea"/>
                <a:ea typeface="+mn-ea"/>
                <a:cs typeface="Times New Roman" panose="02020603050405020304" pitchFamily="18" charset="0"/>
              </a:rPr>
              <a:t>円を定額補助します。</a:t>
            </a:r>
            <a:r>
              <a:rPr kumimoji="1" lang="ja-JP" altLang="ja-JP" sz="1200" kern="1200" dirty="0">
                <a:solidFill>
                  <a:schemeClr val="tx1"/>
                </a:solidFill>
                <a:effectLst/>
                <a:latin typeface="+mn-ea"/>
                <a:ea typeface="+mn-ea"/>
                <a:cs typeface="+mn-cs"/>
              </a:rPr>
              <a:t>これは毎年受診でき</a:t>
            </a:r>
            <a:r>
              <a:rPr kumimoji="1" lang="ja-JP" altLang="en-US"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cs typeface="+mn-cs"/>
              </a:rPr>
              <a:t>人間ドックの健診料金の自己負担額を約</a:t>
            </a:r>
            <a:r>
              <a:rPr kumimoji="1" lang="ja-JP" altLang="en-US" sz="1200" kern="1200" dirty="0">
                <a:solidFill>
                  <a:schemeClr val="tx1"/>
                </a:solidFill>
                <a:effectLst/>
                <a:latin typeface="+mn-ea"/>
                <a:ea typeface="+mn-ea"/>
                <a:cs typeface="+mn-cs"/>
              </a:rPr>
              <a:t>３分の２以下</a:t>
            </a:r>
            <a:r>
              <a:rPr kumimoji="1" lang="ja-JP" altLang="ja-JP" sz="1200" kern="1200" dirty="0">
                <a:solidFill>
                  <a:schemeClr val="tx1"/>
                </a:solidFill>
                <a:effectLst/>
                <a:latin typeface="+mn-ea"/>
                <a:ea typeface="+mn-ea"/>
                <a:cs typeface="+mn-cs"/>
              </a:rPr>
              <a:t>に抑えることができます。</a:t>
            </a:r>
          </a:p>
          <a:p>
            <a:r>
              <a:rPr kumimoji="1" lang="ja-JP" altLang="en-US" sz="1200" kern="1200" dirty="0">
                <a:solidFill>
                  <a:schemeClr val="tx1"/>
                </a:solidFill>
                <a:effectLst/>
                <a:latin typeface="+mn-ea"/>
                <a:ea typeface="+mn-ea"/>
                <a:cs typeface="+mn-cs"/>
              </a:rPr>
              <a:t>　</a:t>
            </a:r>
            <a:r>
              <a:rPr kumimoji="1" lang="ja-JP" altLang="ja-JP" sz="1200" kern="1200" dirty="0">
                <a:solidFill>
                  <a:schemeClr val="tx1"/>
                </a:solidFill>
                <a:effectLst/>
                <a:latin typeface="+mn-ea"/>
                <a:ea typeface="+mn-ea"/>
                <a:cs typeface="+mn-cs"/>
              </a:rPr>
              <a:t>次に</a:t>
            </a:r>
            <a:r>
              <a:rPr kumimoji="1" lang="ja-JP" altLang="en-US"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cs typeface="+mn-cs"/>
              </a:rPr>
              <a:t>入院助成金は</a:t>
            </a:r>
            <a:r>
              <a:rPr kumimoji="1" lang="ja-JP" altLang="en-US"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cs typeface="+mn-cs"/>
              </a:rPr>
              <a:t>１回の入院期間が７日以上の場合</a:t>
            </a:r>
            <a:r>
              <a:rPr kumimoji="1" lang="ja-JP" altLang="en-US"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cs typeface="+mn-cs"/>
              </a:rPr>
              <a:t>日額</a:t>
            </a:r>
            <a:r>
              <a:rPr kumimoji="1" lang="en-US" altLang="ja-JP" sz="1200" kern="1200" dirty="0">
                <a:solidFill>
                  <a:schemeClr val="tx1"/>
                </a:solidFill>
                <a:effectLst/>
                <a:latin typeface="+mn-ea"/>
                <a:ea typeface="+mn-ea"/>
                <a:cs typeface="+mn-cs"/>
              </a:rPr>
              <a:t>1,000</a:t>
            </a:r>
            <a:r>
              <a:rPr kumimoji="1" lang="ja-JP" altLang="ja-JP" sz="1200" kern="1200" dirty="0">
                <a:solidFill>
                  <a:schemeClr val="tx1"/>
                </a:solidFill>
                <a:effectLst/>
                <a:latin typeface="+mn-ea"/>
                <a:ea typeface="+mn-ea"/>
                <a:cs typeface="+mn-cs"/>
              </a:rPr>
              <a:t>円を１年度ごとに最高</a:t>
            </a:r>
            <a:r>
              <a:rPr kumimoji="1" lang="en-US" altLang="ja-JP" sz="1200" kern="1200" dirty="0">
                <a:solidFill>
                  <a:schemeClr val="tx1"/>
                </a:solidFill>
                <a:effectLst/>
                <a:latin typeface="+mn-ea"/>
                <a:ea typeface="+mn-ea"/>
                <a:cs typeface="+mn-cs"/>
              </a:rPr>
              <a:t>60</a:t>
            </a:r>
            <a:r>
              <a:rPr kumimoji="1" lang="ja-JP" altLang="ja-JP" sz="1200" kern="1200" dirty="0">
                <a:solidFill>
                  <a:schemeClr val="tx1"/>
                </a:solidFill>
                <a:effectLst/>
                <a:latin typeface="+mn-ea"/>
                <a:ea typeface="+mn-ea"/>
                <a:cs typeface="+mn-cs"/>
              </a:rPr>
              <a:t>日分</a:t>
            </a:r>
            <a:r>
              <a:rPr kumimoji="1" lang="en-US" altLang="ja-JP" sz="1200" kern="1200" dirty="0">
                <a:solidFill>
                  <a:schemeClr val="tx1"/>
                </a:solidFill>
                <a:effectLst/>
                <a:latin typeface="+mn-ea"/>
                <a:ea typeface="+mn-ea"/>
                <a:cs typeface="+mn-cs"/>
              </a:rPr>
              <a:t>60,000</a:t>
            </a:r>
            <a:r>
              <a:rPr kumimoji="1" lang="ja-JP" altLang="ja-JP" sz="1200" kern="1200" dirty="0">
                <a:solidFill>
                  <a:schemeClr val="tx1"/>
                </a:solidFill>
                <a:effectLst/>
                <a:latin typeface="+mn-ea"/>
                <a:ea typeface="+mn-ea"/>
                <a:cs typeface="+mn-cs"/>
              </a:rPr>
              <a:t>円を助成します。</a:t>
            </a:r>
          </a:p>
          <a:p>
            <a:r>
              <a:rPr kumimoji="1" lang="ja-JP" altLang="en-US" sz="1200" kern="1200" dirty="0">
                <a:solidFill>
                  <a:schemeClr val="tx1"/>
                </a:solidFill>
                <a:effectLst/>
                <a:latin typeface="+mn-ea"/>
                <a:ea typeface="+mn-ea"/>
                <a:cs typeface="+mn-cs"/>
              </a:rPr>
              <a:t>　　</a:t>
            </a:r>
            <a:r>
              <a:rPr kumimoji="1" lang="ja-JP" altLang="ja-JP" sz="1200" kern="1200" dirty="0">
                <a:solidFill>
                  <a:schemeClr val="tx1"/>
                </a:solidFill>
                <a:effectLst/>
                <a:latin typeface="+mn-ea"/>
                <a:ea typeface="+mn-ea"/>
                <a:cs typeface="+mn-cs"/>
              </a:rPr>
              <a:t>その他広報紙「互助だより」を年に２回発行・配付しています。</a:t>
            </a:r>
            <a:endParaRPr kumimoji="1" lang="ja-JP" altLang="en-US" sz="1200" dirty="0">
              <a:latin typeface="+mn-ea"/>
              <a:ea typeface="+mn-ea"/>
            </a:endParaRPr>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7</a:t>
            </a:fld>
            <a:endParaRPr kumimoji="1" lang="ja-JP" altLang="en-US"/>
          </a:p>
        </p:txBody>
      </p:sp>
    </p:spTree>
    <p:extLst>
      <p:ext uri="{BB962C8B-B14F-4D97-AF65-F5344CB8AC3E}">
        <p14:creationId xmlns:p14="http://schemas.microsoft.com/office/powerpoint/2010/main" val="384769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各事業の請求方法は、このようになっています。</a:t>
            </a:r>
            <a:endParaRPr kumimoji="1" lang="en-US" altLang="ja-JP" dirty="0"/>
          </a:p>
          <a:p>
            <a:r>
              <a:rPr kumimoji="1" lang="ja-JP" altLang="en-US" dirty="0"/>
              <a:t>　自動給付ではなく、請求書や１日人間ドックの申込書を提出いただいて、事業を利用していただくようになります。</a:t>
            </a: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8</a:t>
            </a:fld>
            <a:endParaRPr kumimoji="1" lang="ja-JP" altLang="en-US"/>
          </a:p>
        </p:txBody>
      </p:sp>
    </p:spTree>
    <p:extLst>
      <p:ext uri="{BB962C8B-B14F-4D97-AF65-F5344CB8AC3E}">
        <p14:creationId xmlns:p14="http://schemas.microsoft.com/office/powerpoint/2010/main" val="351319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77800" algn="just"/>
            <a:r>
              <a:rPr lang="ja-JP" altLang="en-US" sz="1200" kern="100" dirty="0">
                <a:effectLst/>
                <a:latin typeface="+mn-ea"/>
                <a:ea typeface="+mn-ea"/>
                <a:cs typeface="Times New Roman" panose="02020603050405020304" pitchFamily="18" charset="0"/>
              </a:rPr>
              <a:t>　</a:t>
            </a:r>
            <a:r>
              <a:rPr lang="ja-JP" altLang="ja-JP" sz="1200" kern="100" dirty="0">
                <a:effectLst/>
                <a:latin typeface="+mn-ea"/>
                <a:ea typeface="+mn-ea"/>
                <a:cs typeface="Times New Roman" panose="02020603050405020304" pitchFamily="18" charset="0"/>
              </a:rPr>
              <a:t>それでは続きまして</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加入の手続きについて説明します。</a:t>
            </a:r>
          </a:p>
          <a:p>
            <a:pPr indent="177800" algn="just"/>
            <a:r>
              <a:rPr lang="ja-JP" altLang="en-US" sz="1200" kern="100" dirty="0">
                <a:effectLst/>
                <a:latin typeface="+mn-ea"/>
                <a:ea typeface="+mn-ea"/>
                <a:cs typeface="Times New Roman" panose="02020603050405020304" pitchFamily="18" charset="0"/>
              </a:rPr>
              <a:t>　</a:t>
            </a:r>
            <a:r>
              <a:rPr lang="ja-JP" altLang="ja-JP" sz="1200" kern="100" dirty="0">
                <a:effectLst/>
                <a:latin typeface="+mn-ea"/>
                <a:ea typeface="+mn-ea"/>
                <a:cs typeface="Times New Roman" panose="02020603050405020304" pitchFamily="18" charset="0"/>
              </a:rPr>
              <a:t>加入申込方法は</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退職日の翌日から起算して</a:t>
            </a:r>
            <a:r>
              <a:rPr lang="en-US" altLang="ja-JP" sz="1200" kern="100" dirty="0">
                <a:effectLst/>
                <a:latin typeface="+mn-ea"/>
                <a:ea typeface="+mn-ea"/>
                <a:cs typeface="Times New Roman" panose="02020603050405020304" pitchFamily="18" charset="0"/>
              </a:rPr>
              <a:t>30</a:t>
            </a:r>
            <a:r>
              <a:rPr lang="ja-JP" altLang="ja-JP" sz="1200" kern="100" dirty="0">
                <a:effectLst/>
                <a:latin typeface="+mn-ea"/>
                <a:ea typeface="+mn-ea"/>
                <a:cs typeface="Times New Roman" panose="02020603050405020304" pitchFamily="18" charset="0"/>
              </a:rPr>
              <a:t>日以内に「退職医療組合員申出書」を</a:t>
            </a:r>
            <a:r>
              <a:rPr lang="ja-JP" altLang="en-US" sz="1200" kern="100" dirty="0">
                <a:effectLst/>
                <a:latin typeface="+mn-ea"/>
                <a:ea typeface="+mn-ea"/>
                <a:cs typeface="Times New Roman" panose="02020603050405020304" pitchFamily="18" charset="0"/>
              </a:rPr>
              <a:t>先ほど</a:t>
            </a:r>
            <a:r>
              <a:rPr lang="ja-JP" altLang="ja-JP" sz="1200" kern="100" dirty="0">
                <a:effectLst/>
                <a:latin typeface="+mn-ea"/>
                <a:ea typeface="+mn-ea"/>
                <a:cs typeface="Times New Roman" panose="02020603050405020304" pitchFamily="18" charset="0"/>
              </a:rPr>
              <a:t>説明しました「退会給付金請求書」と併せて提出してください。</a:t>
            </a:r>
          </a:p>
          <a:p>
            <a:pPr indent="177800" algn="just"/>
            <a:r>
              <a:rPr lang="ja-JP" altLang="en-US" sz="1200" kern="100" dirty="0">
                <a:effectLst/>
                <a:latin typeface="+mn-ea"/>
                <a:ea typeface="+mn-ea"/>
                <a:cs typeface="Times New Roman" panose="02020603050405020304" pitchFamily="18" charset="0"/>
              </a:rPr>
              <a:t>　</a:t>
            </a:r>
            <a:r>
              <a:rPr lang="ja-JP" altLang="ja-JP" sz="1200" kern="100" dirty="0">
                <a:effectLst/>
                <a:latin typeface="+mn-ea"/>
                <a:ea typeface="+mn-ea"/>
                <a:cs typeface="Times New Roman" panose="02020603050405020304" pitchFamily="18" charset="0"/>
              </a:rPr>
              <a:t>様式は互助組合のホームページからダウンロードしてください。</a:t>
            </a: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9</a:t>
            </a:fld>
            <a:endParaRPr kumimoji="1" lang="ja-JP" altLang="en-US"/>
          </a:p>
        </p:txBody>
      </p:sp>
    </p:spTree>
    <p:extLst>
      <p:ext uri="{BB962C8B-B14F-4D97-AF65-F5344CB8AC3E}">
        <p14:creationId xmlns:p14="http://schemas.microsoft.com/office/powerpoint/2010/main" val="242920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D103AB-C33E-4674-BDB2-644E3632A39E}" type="datetime1">
              <a:rPr kumimoji="1" lang="ja-JP" altLang="en-US" smtClean="0"/>
              <a:t>2023/12/5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465358"/>
            <a:ext cx="2743200" cy="365125"/>
          </a:xfrm>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287614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3C26F07-3481-4406-B343-2599D0C19CA5}" type="datetime1">
              <a:rPr kumimoji="1" lang="ja-JP" altLang="en-US" smtClean="0"/>
              <a:t>2023/12/5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30677583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5C72FE-D13F-48D2-9FA5-8A0236D17512}" type="datetime1">
              <a:rPr kumimoji="1" lang="ja-JP" altLang="en-US" smtClean="0"/>
              <a:t>2023/12/5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544523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75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083" y="2144910"/>
            <a:ext cx="10058400" cy="4680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6"/>
          <p:cNvSpPr>
            <a:spLocks noGrp="1"/>
          </p:cNvSpPr>
          <p:nvPr>
            <p:ph type="title"/>
          </p:nvPr>
        </p:nvSpPr>
        <p:spPr/>
        <p:txBody>
          <a:bodyPr/>
          <a:lstStyle/>
          <a:p>
            <a:r>
              <a:rPr kumimoji="1" lang="ja-JP" altLang="en-US"/>
              <a:t>マスター タイトルの書式設定</a:t>
            </a:r>
          </a:p>
        </p:txBody>
      </p:sp>
      <p:sp>
        <p:nvSpPr>
          <p:cNvPr id="8" name="日付プレースホルダー 7"/>
          <p:cNvSpPr>
            <a:spLocks noGrp="1"/>
          </p:cNvSpPr>
          <p:nvPr>
            <p:ph type="dt" sz="half" idx="10"/>
          </p:nvPr>
        </p:nvSpPr>
        <p:spPr/>
        <p:txBody>
          <a:bodyPr/>
          <a:lstStyle/>
          <a:p>
            <a:fld id="{C764DE79-268F-4C1A-8933-263129D2AF90}" type="datetimeFigureOut">
              <a:rPr lang="en-US" smtClean="0"/>
              <a:t>12/5/2023</a:t>
            </a:fld>
            <a:endParaRPr lang="en-US" dirty="0"/>
          </a:p>
        </p:txBody>
      </p:sp>
      <p:sp>
        <p:nvSpPr>
          <p:cNvPr id="9" name="フッター プレースホルダー 8"/>
          <p:cNvSpPr>
            <a:spLocks noGrp="1"/>
          </p:cNvSpPr>
          <p:nvPr>
            <p:ph type="ftr" sz="quarter" idx="11"/>
          </p:nvPr>
        </p:nvSpPr>
        <p:spPr/>
        <p:txBody>
          <a:bodyPr/>
          <a:lstStyle/>
          <a:p>
            <a:endParaRPr lang="en-US" dirty="0"/>
          </a:p>
        </p:txBody>
      </p:sp>
      <p:sp>
        <p:nvSpPr>
          <p:cNvPr id="10" name="スライド番号プレースホルダー 9"/>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69907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794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707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41087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62794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64DE79-268F-4C1A-8933-263129D2AF90}" type="datetimeFigureOut">
              <a:rPr lang="en-US" smtClean="0"/>
              <a:t>12/5/2023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9679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64DE79-268F-4C1A-8933-263129D2AF90}" type="datetimeFigureOut">
              <a:rPr lang="en-US" smtClean="0"/>
              <a:t>12/5/2023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34916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E721BE-BF21-4862-9EF5-D80AF6D6FD7B}" type="datetime1">
              <a:rPr kumimoji="1" lang="ja-JP" altLang="en-US" smtClean="0"/>
              <a:t>2023/12/5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3498307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51976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98795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3164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6C16F61-1CCF-4F25-A633-EB5723D307C0}" type="datetime1">
              <a:rPr kumimoji="1" lang="ja-JP" altLang="en-US" smtClean="0"/>
              <a:t>2023/12/5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108497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53E1488-8F13-4241-853A-9B52386F2DE1}" type="datetime1">
              <a:rPr kumimoji="1" lang="ja-JP" altLang="en-US" smtClean="0"/>
              <a:t>2023/12/5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228290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7889307-F1B3-43BC-A6C0-CC11B9796529}" type="datetime1">
              <a:rPr kumimoji="1" lang="ja-JP" altLang="en-US" smtClean="0"/>
              <a:t>2023/12/5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4933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0F84665-6C3E-4B27-8D74-6A53342E931C}" type="datetime1">
              <a:rPr kumimoji="1" lang="ja-JP" altLang="en-US" smtClean="0"/>
              <a:t>2023/12/5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174768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189CA-7792-423F-AC89-AF97535EF4B6}" type="datetime1">
              <a:rPr kumimoji="1" lang="ja-JP" altLang="en-US" smtClean="0"/>
              <a:t>2023/12/5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76008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3C26F07-3481-4406-B343-2599D0C19CA5}" type="datetime1">
              <a:rPr kumimoji="1" lang="ja-JP" altLang="en-US" smtClean="0"/>
              <a:t>2023/12/5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12113691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F29A87A-0D51-49FE-83EA-E582A508DE6F}" type="datetime1">
              <a:rPr kumimoji="1" lang="ja-JP" altLang="en-US" smtClean="0"/>
              <a:t>2023/12/5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93181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26F07-3481-4406-B343-2599D0C19CA5}" type="datetime1">
              <a:rPr kumimoji="1" lang="ja-JP" altLang="en-US" smtClean="0"/>
              <a:t>2023/12/5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1819468" y="6554258"/>
            <a:ext cx="372532" cy="303742"/>
          </a:xfrm>
          <a:prstGeom prst="rect">
            <a:avLst/>
          </a:prstGeom>
        </p:spPr>
        <p:txBody>
          <a:bodyPr vert="horz" lIns="91440" tIns="45720" rIns="91440" bIns="45720" rtlCol="0" anchor="ctr"/>
          <a:lstStyle>
            <a:lvl1pPr algn="r">
              <a:defRPr sz="1200">
                <a:solidFill>
                  <a:schemeClr val="tx1">
                    <a:tint val="75000"/>
                  </a:schemeClr>
                </a:solidFill>
              </a:defRPr>
            </a:lvl1p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11101919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366771"/>
            <a:ext cx="10058400" cy="4547117"/>
          </a:xfrm>
          <a:prstGeom prst="rect">
            <a:avLst/>
          </a:prstGeom>
        </p:spPr>
        <p:txBody>
          <a:bodyPr vert="horz" lIns="0" tIns="45720" rIns="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64DE79-268F-4C1A-8933-263129D2AF90}" type="datetimeFigureOut">
              <a:rPr lang="en-US" smtClean="0"/>
              <a:t>12/5/2023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cxnSp>
        <p:nvCxnSpPr>
          <p:cNvPr id="10" name="Straight Connector 9"/>
          <p:cNvCxnSpPr/>
          <p:nvPr/>
        </p:nvCxnSpPr>
        <p:spPr>
          <a:xfrm>
            <a:off x="1097280" y="131693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0391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microsoft.com/office/2011/relationships/inkAction" Target="../ink/inkAction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9.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619056" y="1277767"/>
            <a:ext cx="10058400" cy="1143000"/>
          </a:xfrm>
        </p:spPr>
        <p:txBody>
          <a:bodyPr>
            <a:normAutofit/>
          </a:bodyPr>
          <a:lstStyle/>
          <a:p>
            <a:r>
              <a:rPr kumimoji="1" lang="ja-JP" altLang="en-US" sz="6000" dirty="0">
                <a:uFill>
                  <a:solidFill>
                    <a:srgbClr val="00B0F0"/>
                  </a:solidFill>
                </a:uFill>
                <a:latin typeface="HG丸ｺﾞｼｯｸM-PRO" panose="020F0600000000000000" pitchFamily="50" charset="-128"/>
                <a:ea typeface="HG丸ｺﾞｼｯｸM-PRO" panose="020F0600000000000000" pitchFamily="50" charset="-128"/>
              </a:rPr>
              <a:t>第２　退職後の互助制度</a:t>
            </a:r>
            <a:endParaRPr kumimoji="1" lang="ja-JP" altLang="en-US" dirty="0">
              <a:uFill>
                <a:solidFill>
                  <a:srgbClr val="FFC000"/>
                </a:solidFill>
              </a:uFill>
              <a:latin typeface="HG丸ｺﾞｼｯｸM-PRO" panose="020F0600000000000000" pitchFamily="50" charset="-128"/>
              <a:ea typeface="HG丸ｺﾞｼｯｸM-PRO" panose="020F0600000000000000" pitchFamily="50" charset="-128"/>
            </a:endParaRPr>
          </a:p>
        </p:txBody>
      </p:sp>
      <p:sp>
        <p:nvSpPr>
          <p:cNvPr id="3" name="字幕 2">
            <a:extLst>
              <a:ext uri="{FF2B5EF4-FFF2-40B4-BE49-F238E27FC236}">
                <a16:creationId xmlns:a16="http://schemas.microsoft.com/office/drawing/2014/main" id="{1CDBBE53-75B3-4AE4-9871-F10560C7C37A}"/>
              </a:ext>
            </a:extLst>
          </p:cNvPr>
          <p:cNvSpPr>
            <a:spLocks noGrp="1"/>
          </p:cNvSpPr>
          <p:nvPr>
            <p:ph type="subTitle" idx="1"/>
          </p:nvPr>
        </p:nvSpPr>
        <p:spPr>
          <a:xfrm>
            <a:off x="1314256" y="5380489"/>
            <a:ext cx="10058400" cy="395348"/>
          </a:xfrm>
        </p:spPr>
        <p:txBody>
          <a:bodyPr>
            <a:normAutofit lnSpcReduction="10000"/>
          </a:bodyPr>
          <a:lstStyle/>
          <a:p>
            <a:pPr algn="ctr"/>
            <a:r>
              <a:rPr lang="ja-JP" altLang="en-US" dirty="0">
                <a:latin typeface="HG丸ｺﾞｼｯｸM-PRO" panose="020F0600000000000000" pitchFamily="50" charset="-128"/>
                <a:ea typeface="HG丸ｺﾞｼｯｸM-PRO" panose="020F0600000000000000" pitchFamily="50" charset="-128"/>
              </a:rPr>
              <a:t>一般財団法人広島県教育職員互助組合</a:t>
            </a:r>
            <a:endParaRPr kumimoji="1" lang="en-US" altLang="ja-JP" dirty="0">
              <a:latin typeface="HG丸ｺﾞｼｯｸM-PRO" panose="020F0600000000000000" pitchFamily="50" charset="-128"/>
              <a:ea typeface="HG丸ｺﾞｼｯｸM-PRO" panose="020F0600000000000000" pitchFamily="50" charset="-128"/>
            </a:endParaRPr>
          </a:p>
        </p:txBody>
      </p:sp>
      <p:pic>
        <p:nvPicPr>
          <p:cNvPr id="6" name="Picture 2" descr="動物のアナウンサーのイラスト（うさぎ）">
            <a:extLst>
              <a:ext uri="{FF2B5EF4-FFF2-40B4-BE49-F238E27FC236}">
                <a16:creationId xmlns:a16="http://schemas.microsoft.com/office/drawing/2014/main" id="{E53853E9-93C3-4CE8-BF77-C7906B024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0958" y="2068945"/>
            <a:ext cx="1810492" cy="2420444"/>
          </a:xfrm>
          <a:prstGeom prst="rect">
            <a:avLst/>
          </a:prstGeom>
          <a:noFill/>
          <a:extLst>
            <a:ext uri="{909E8E84-426E-40DD-AFC4-6F175D3DCCD1}">
              <a14:hiddenFill xmlns:a14="http://schemas.microsoft.com/office/drawing/2010/main">
                <a:solidFill>
                  <a:srgbClr val="FFFFFF"/>
                </a:solidFill>
              </a14:hiddenFill>
            </a:ext>
          </a:extLst>
        </p:spPr>
      </p:pic>
      <p:pic>
        <p:nvPicPr>
          <p:cNvPr id="7" name="オーディオ 6">
            <a:hlinkClick r:id="" action="ppaction://media"/>
            <a:extLst>
              <a:ext uri="{FF2B5EF4-FFF2-40B4-BE49-F238E27FC236}">
                <a16:creationId xmlns:a16="http://schemas.microsoft.com/office/drawing/2014/main" id="{473F7EE7-7439-4D35-A39D-A182C3C669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25188863"/>
      </p:ext>
    </p:extLst>
  </p:cSld>
  <p:clrMapOvr>
    <a:masterClrMapping/>
  </p:clrMapOvr>
  <mc:AlternateContent xmlns:mc="http://schemas.openxmlformats.org/markup-compatibility/2006" xmlns:p14="http://schemas.microsoft.com/office/powerpoint/2010/main">
    <mc:Choice Requires="p14">
      <p:transition spd="slow" p14:dur="4250" advTm="4628"/>
    </mc:Choice>
    <mc:Fallback xmlns="">
      <p:transition spd="slow" advTm="46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43784184-03AC-446E-882F-08B71F5FBBBF}"/>
              </a:ext>
            </a:extLst>
          </p:cNvPr>
          <p:cNvPicPr>
            <a:picLocks noChangeAspect="1"/>
          </p:cNvPicPr>
          <p:nvPr/>
        </p:nvPicPr>
        <p:blipFill rotWithShape="1">
          <a:blip r:embed="rId5"/>
          <a:srcRect l="-60"/>
          <a:stretch/>
        </p:blipFill>
        <p:spPr>
          <a:xfrm>
            <a:off x="7835272" y="761121"/>
            <a:ext cx="3790162" cy="5313946"/>
          </a:xfrm>
          <a:prstGeom prst="rect">
            <a:avLst/>
          </a:prstGeom>
          <a:ln>
            <a:solidFill>
              <a:srgbClr val="00B0F0"/>
            </a:solidFill>
          </a:ln>
        </p:spPr>
      </p:pic>
      <p:pic>
        <p:nvPicPr>
          <p:cNvPr id="7" name="図 6">
            <a:extLst>
              <a:ext uri="{FF2B5EF4-FFF2-40B4-BE49-F238E27FC236}">
                <a16:creationId xmlns:a16="http://schemas.microsoft.com/office/drawing/2014/main" id="{A0EB733E-4B42-4D0D-B942-74807BD0CB2F}"/>
              </a:ext>
            </a:extLst>
          </p:cNvPr>
          <p:cNvPicPr>
            <a:picLocks noChangeAspect="1"/>
          </p:cNvPicPr>
          <p:nvPr/>
        </p:nvPicPr>
        <p:blipFill rotWithShape="1">
          <a:blip r:embed="rId6"/>
          <a:srcRect l="2611" t="-782" r="1656" b="1428"/>
          <a:stretch/>
        </p:blipFill>
        <p:spPr>
          <a:xfrm>
            <a:off x="610565" y="669438"/>
            <a:ext cx="3866293" cy="5264369"/>
          </a:xfrm>
          <a:prstGeom prst="rect">
            <a:avLst/>
          </a:prstGeom>
          <a:ln>
            <a:solidFill>
              <a:srgbClr val="00B0F0"/>
            </a:solidFill>
          </a:ln>
        </p:spPr>
      </p:pic>
      <p:sp>
        <p:nvSpPr>
          <p:cNvPr id="4" name="タイトル 4">
            <a:extLst>
              <a:ext uri="{FF2B5EF4-FFF2-40B4-BE49-F238E27FC236}">
                <a16:creationId xmlns:a16="http://schemas.microsoft.com/office/drawing/2014/main" id="{F76D3690-10E4-46AB-BF71-01F414487347}"/>
              </a:ext>
            </a:extLst>
          </p:cNvPr>
          <p:cNvSpPr txBox="1">
            <a:spLocks/>
          </p:cNvSpPr>
          <p:nvPr/>
        </p:nvSpPr>
        <p:spPr>
          <a:xfrm>
            <a:off x="3595800" y="213592"/>
            <a:ext cx="5000400" cy="343620"/>
          </a:xfrm>
          <a:prstGeom prst="rect">
            <a:avLst/>
          </a:prstGeom>
          <a:solidFill>
            <a:srgbClr val="00B0F0"/>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a:latin typeface="HG丸ｺﾞｼｯｸM-PRO" panose="020F0600000000000000" pitchFamily="50" charset="-128"/>
                <a:ea typeface="HG丸ｺﾞｼｯｸM-PRO" panose="020F0600000000000000" pitchFamily="50" charset="-128"/>
              </a:rPr>
              <a:t>互退職医療組合員申出書</a:t>
            </a:r>
            <a:endParaRPr lang="ja-JP" altLang="en-US" b="1" dirty="0">
              <a:latin typeface="HG丸ｺﾞｼｯｸM-PRO" panose="020F0600000000000000" pitchFamily="50" charset="-128"/>
              <a:ea typeface="HG丸ｺﾞｼｯｸM-PRO" panose="020F0600000000000000" pitchFamily="50" charset="-128"/>
            </a:endParaRPr>
          </a:p>
        </p:txBody>
      </p:sp>
      <p:sp>
        <p:nvSpPr>
          <p:cNvPr id="9" name="十字形 8">
            <a:extLst>
              <a:ext uri="{FF2B5EF4-FFF2-40B4-BE49-F238E27FC236}">
                <a16:creationId xmlns:a16="http://schemas.microsoft.com/office/drawing/2014/main" id="{386AF7EB-5E55-4B68-BD83-8B7FB9A62699}"/>
              </a:ext>
            </a:extLst>
          </p:cNvPr>
          <p:cNvSpPr/>
          <p:nvPr/>
        </p:nvSpPr>
        <p:spPr>
          <a:xfrm>
            <a:off x="4476859" y="3246284"/>
            <a:ext cx="361950" cy="343620"/>
          </a:xfrm>
          <a:prstGeom prst="plus">
            <a:avLst>
              <a:gd name="adj" fmla="val 41632"/>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5C8E1D0-E0D0-4F45-BE6C-74EBF77128BC}"/>
              </a:ext>
            </a:extLst>
          </p:cNvPr>
          <p:cNvSpPr txBox="1"/>
          <p:nvPr/>
        </p:nvSpPr>
        <p:spPr>
          <a:xfrm>
            <a:off x="4962940" y="1585815"/>
            <a:ext cx="2334782" cy="4031873"/>
          </a:xfrm>
          <a:prstGeom prst="rect">
            <a:avLst/>
          </a:prstGeom>
          <a:solidFill>
            <a:schemeClr val="accent1">
              <a:lumMod val="40000"/>
              <a:lumOff val="60000"/>
            </a:schemeClr>
          </a:solidFill>
        </p:spPr>
        <p:txBody>
          <a:bodyPr wrap="square" rtlCol="0">
            <a:spAutoFit/>
          </a:bodyPr>
          <a:lstStyle/>
          <a:p>
            <a:r>
              <a:rPr lang="ja-JP" altLang="en-US" sz="1600" dirty="0">
                <a:solidFill>
                  <a:srgbClr val="FF0000"/>
                </a:solidFill>
              </a:rPr>
              <a:t>  互退会</a:t>
            </a:r>
            <a:r>
              <a:rPr lang="ja-JP" altLang="en-US" sz="1600" dirty="0">
                <a:solidFill>
                  <a:srgbClr val="FF0000"/>
                </a:solidFill>
                <a:latin typeface="HG丸ｺﾞｼｯｸM-PRO" panose="020F0600000000000000" pitchFamily="50" charset="-128"/>
                <a:ea typeface="HG丸ｺﾞｼｯｸM-PRO" panose="020F0600000000000000" pitchFamily="50" charset="-128"/>
              </a:rPr>
              <a:t>給付</a:t>
            </a:r>
            <a:r>
              <a:rPr lang="ja-JP" altLang="en-US" sz="1600" dirty="0">
                <a:solidFill>
                  <a:srgbClr val="FF0000"/>
                </a:solidFill>
              </a:rPr>
              <a:t>金請求書</a:t>
            </a:r>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r>
              <a:rPr lang="ja-JP" altLang="en-US" sz="1600" dirty="0">
                <a:solidFill>
                  <a:srgbClr val="FF0000"/>
                </a:solidFill>
                <a:latin typeface="HG丸ｺﾞｼｯｸM-PRO" panose="020F0600000000000000" pitchFamily="50" charset="-128"/>
                <a:ea typeface="HG丸ｺﾞｼｯｸM-PRO" panose="020F0600000000000000" pitchFamily="50" charset="-128"/>
              </a:rPr>
              <a:t>請求者本人名義の通帳のコピーを裏面に貼付</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121D422B-4367-4987-AF8E-7FE81B0F5BC3}"/>
              </a:ext>
            </a:extLst>
          </p:cNvPr>
          <p:cNvSpPr/>
          <p:nvPr/>
        </p:nvSpPr>
        <p:spPr>
          <a:xfrm>
            <a:off x="5185365" y="1635469"/>
            <a:ext cx="193152" cy="193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pic>
        <p:nvPicPr>
          <p:cNvPr id="12" name="図 11">
            <a:extLst>
              <a:ext uri="{FF2B5EF4-FFF2-40B4-BE49-F238E27FC236}">
                <a16:creationId xmlns:a16="http://schemas.microsoft.com/office/drawing/2014/main" id="{F3CA5DD6-AD71-436E-BD8A-602227E7F7AE}"/>
              </a:ext>
            </a:extLst>
          </p:cNvPr>
          <p:cNvPicPr>
            <a:picLocks noChangeAspect="1"/>
          </p:cNvPicPr>
          <p:nvPr/>
        </p:nvPicPr>
        <p:blipFill rotWithShape="1">
          <a:blip r:embed="rId7"/>
          <a:srcRect l="35058" t="16494" r="37897" b="23044"/>
          <a:stretch/>
        </p:blipFill>
        <p:spPr>
          <a:xfrm>
            <a:off x="5023048" y="2197522"/>
            <a:ext cx="2214565" cy="2784764"/>
          </a:xfrm>
          <a:prstGeom prst="rect">
            <a:avLst/>
          </a:prstGeom>
          <a:ln>
            <a:solidFill>
              <a:srgbClr val="0070C0"/>
            </a:solidFill>
          </a:ln>
        </p:spPr>
      </p:pic>
      <p:sp>
        <p:nvSpPr>
          <p:cNvPr id="14" name="右中かっこ 13">
            <a:extLst>
              <a:ext uri="{FF2B5EF4-FFF2-40B4-BE49-F238E27FC236}">
                <a16:creationId xmlns:a16="http://schemas.microsoft.com/office/drawing/2014/main" id="{B23DC754-6F16-4A91-9E1F-65D97DD93956}"/>
              </a:ext>
            </a:extLst>
          </p:cNvPr>
          <p:cNvSpPr/>
          <p:nvPr/>
        </p:nvSpPr>
        <p:spPr>
          <a:xfrm rot="5400000">
            <a:off x="3724299" y="2749331"/>
            <a:ext cx="343620" cy="6674119"/>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1E3E84A-CB13-4DE8-8F65-C55320E29D9D}"/>
              </a:ext>
            </a:extLst>
          </p:cNvPr>
          <p:cNvSpPr txBox="1"/>
          <p:nvPr/>
        </p:nvSpPr>
        <p:spPr>
          <a:xfrm>
            <a:off x="1587395" y="6369592"/>
            <a:ext cx="7389091" cy="369332"/>
          </a:xfrm>
          <a:prstGeom prst="rect">
            <a:avLst/>
          </a:prstGeom>
          <a:solidFill>
            <a:schemeClr val="accent1">
              <a:lumMod val="40000"/>
              <a:lumOff val="60000"/>
            </a:schemeClr>
          </a:solidFill>
        </p:spPr>
        <p:txBody>
          <a:bodyPr wrap="square" rtlCol="0">
            <a:spAutoFit/>
          </a:bodyPr>
          <a:lstStyle/>
          <a:p>
            <a:pPr algn="ctr"/>
            <a:r>
              <a:rPr lang="ja-JP" altLang="en-US" b="1" u="sng" dirty="0">
                <a:solidFill>
                  <a:srgbClr val="FF0000"/>
                </a:solidFill>
                <a:latin typeface="HG丸ｺﾞｼｯｸM-PRO" panose="020F0600000000000000" pitchFamily="50" charset="-128"/>
                <a:ea typeface="HG丸ｺﾞｼｯｸM-PRO" panose="020F0600000000000000" pitchFamily="50" charset="-128"/>
              </a:rPr>
              <a:t>令和５年度末退職の場合、令和６年４月</a:t>
            </a:r>
            <a:r>
              <a:rPr lang="en-US" altLang="ja-JP" b="1" u="sng" dirty="0">
                <a:solidFill>
                  <a:srgbClr val="FF0000"/>
                </a:solidFill>
                <a:latin typeface="HG丸ｺﾞｼｯｸM-PRO" panose="020F0600000000000000" pitchFamily="50" charset="-128"/>
                <a:ea typeface="HG丸ｺﾞｼｯｸM-PRO" panose="020F0600000000000000" pitchFamily="50" charset="-128"/>
              </a:rPr>
              <a:t>30</a:t>
            </a:r>
            <a:r>
              <a:rPr lang="ja-JP" altLang="en-US" b="1" u="sng" dirty="0">
                <a:solidFill>
                  <a:srgbClr val="FF0000"/>
                </a:solidFill>
                <a:latin typeface="HG丸ｺﾞｼｯｸM-PRO" panose="020F0600000000000000" pitchFamily="50" charset="-128"/>
                <a:ea typeface="HG丸ｺﾞｼｯｸM-PRO" panose="020F0600000000000000" pitchFamily="50" charset="-128"/>
              </a:rPr>
              <a:t>日 </a:t>
            </a:r>
            <a:r>
              <a:rPr lang="en-US" altLang="ja-JP" b="1" u="sng" dirty="0">
                <a:solidFill>
                  <a:srgbClr val="FF0000"/>
                </a:solidFill>
                <a:latin typeface="HG丸ｺﾞｼｯｸM-PRO" panose="020F0600000000000000" pitchFamily="50" charset="-128"/>
                <a:ea typeface="HG丸ｺﾞｼｯｸM-PRO" panose="020F0600000000000000" pitchFamily="50" charset="-128"/>
              </a:rPr>
              <a:t>(</a:t>
            </a:r>
            <a:r>
              <a:rPr lang="ja-JP" altLang="en-US" b="1" u="sng" dirty="0">
                <a:solidFill>
                  <a:srgbClr val="FF0000"/>
                </a:solidFill>
                <a:latin typeface="HG丸ｺﾞｼｯｸM-PRO" panose="020F0600000000000000" pitchFamily="50" charset="-128"/>
                <a:ea typeface="HG丸ｺﾞｼｯｸM-PRO" panose="020F0600000000000000" pitchFamily="50" charset="-128"/>
              </a:rPr>
              <a:t>火</a:t>
            </a:r>
            <a:r>
              <a:rPr lang="en-US" altLang="ja-JP"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b="1" u="sng" dirty="0">
                <a:solidFill>
                  <a:srgbClr val="FF0000"/>
                </a:solidFill>
                <a:latin typeface="HG丸ｺﾞｼｯｸM-PRO" panose="020F0600000000000000" pitchFamily="50" charset="-128"/>
                <a:ea typeface="HG丸ｺﾞｼｯｸM-PRO" panose="020F0600000000000000" pitchFamily="50" charset="-128"/>
              </a:rPr>
              <a:t>互助組合必着</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3C485905-8A0A-40C1-8CFE-6F40EC64D151}"/>
              </a:ext>
            </a:extLst>
          </p:cNvPr>
          <p:cNvSpPr txBox="1"/>
          <p:nvPr/>
        </p:nvSpPr>
        <p:spPr>
          <a:xfrm>
            <a:off x="9373008" y="756892"/>
            <a:ext cx="714690" cy="276999"/>
          </a:xfrm>
          <a:prstGeom prst="rect">
            <a:avLst/>
          </a:prstGeom>
          <a:solidFill>
            <a:schemeClr val="accent1">
              <a:lumMod val="40000"/>
              <a:lumOff val="60000"/>
            </a:schemeClr>
          </a:solidFill>
        </p:spPr>
        <p:txBody>
          <a:bodyPr wrap="square" rtlCol="0" anchor="ctr">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記入例</a:t>
            </a:r>
          </a:p>
        </p:txBody>
      </p:sp>
      <p:sp>
        <p:nvSpPr>
          <p:cNvPr id="17" name="テキスト ボックス 16">
            <a:extLst>
              <a:ext uri="{FF2B5EF4-FFF2-40B4-BE49-F238E27FC236}">
                <a16:creationId xmlns:a16="http://schemas.microsoft.com/office/drawing/2014/main" id="{F5B9BCD0-F9B2-417F-9C3B-63BF6298BB4B}"/>
              </a:ext>
            </a:extLst>
          </p:cNvPr>
          <p:cNvSpPr txBox="1"/>
          <p:nvPr/>
        </p:nvSpPr>
        <p:spPr>
          <a:xfrm>
            <a:off x="2221884" y="669438"/>
            <a:ext cx="643653" cy="276999"/>
          </a:xfrm>
          <a:prstGeom prst="rect">
            <a:avLst/>
          </a:prstGeom>
          <a:solidFill>
            <a:schemeClr val="accent1">
              <a:lumMod val="40000"/>
              <a:lumOff val="60000"/>
            </a:schemeClr>
          </a:solidFill>
        </p:spPr>
        <p:txBody>
          <a:bodyPr wrap="square" rtlCol="0" anchor="ctr">
            <a:spAutoFit/>
          </a:bodyPr>
          <a:lstStyle/>
          <a:p>
            <a:pPr algn="ctr"/>
            <a:r>
              <a:rPr lang="ja-JP" altLang="en-US" sz="1200" dirty="0">
                <a:latin typeface="HG丸ｺﾞｼｯｸM-PRO" panose="020F0600000000000000" pitchFamily="50" charset="-128"/>
                <a:ea typeface="HG丸ｺﾞｼｯｸM-PRO" panose="020F0600000000000000" pitchFamily="50" charset="-128"/>
              </a:rPr>
              <a:t>様式</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8" name="楕円 17">
            <a:extLst>
              <a:ext uri="{FF2B5EF4-FFF2-40B4-BE49-F238E27FC236}">
                <a16:creationId xmlns:a16="http://schemas.microsoft.com/office/drawing/2014/main" id="{EE3135AD-6E47-4227-A162-9C7E58261E03}"/>
              </a:ext>
            </a:extLst>
          </p:cNvPr>
          <p:cNvSpPr/>
          <p:nvPr/>
        </p:nvSpPr>
        <p:spPr>
          <a:xfrm>
            <a:off x="4820337" y="235587"/>
            <a:ext cx="248263" cy="2586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吹き出し: 円形 1">
            <a:extLst>
              <a:ext uri="{FF2B5EF4-FFF2-40B4-BE49-F238E27FC236}">
                <a16:creationId xmlns:a16="http://schemas.microsoft.com/office/drawing/2014/main" id="{C2C1A684-408F-47D1-9E27-57EA1B8C474D}"/>
              </a:ext>
            </a:extLst>
          </p:cNvPr>
          <p:cNvSpPr/>
          <p:nvPr/>
        </p:nvSpPr>
        <p:spPr>
          <a:xfrm>
            <a:off x="383558" y="6225043"/>
            <a:ext cx="1195861" cy="343621"/>
          </a:xfrm>
          <a:prstGeom prst="wedgeEllipseCallout">
            <a:avLst>
              <a:gd name="adj1" fmla="val 67046"/>
              <a:gd name="adj2" fmla="val 5174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ysClr val="windowText" lastClr="000000"/>
                </a:solidFill>
                <a:latin typeface="HG丸ｺﾞｼｯｸM-PRO" panose="020F0600000000000000" pitchFamily="50" charset="-128"/>
                <a:ea typeface="HG丸ｺﾞｼｯｸM-PRO" panose="020F0600000000000000" pitchFamily="50" charset="-128"/>
              </a:rPr>
              <a:t>希望者のみ</a:t>
            </a:r>
          </a:p>
        </p:txBody>
      </p:sp>
      <p:sp>
        <p:nvSpPr>
          <p:cNvPr id="5" name="スライド番号プレースホルダー 4">
            <a:extLst>
              <a:ext uri="{FF2B5EF4-FFF2-40B4-BE49-F238E27FC236}">
                <a16:creationId xmlns:a16="http://schemas.microsoft.com/office/drawing/2014/main" id="{8604995B-2071-49B3-97DC-BD17CF730B2A}"/>
              </a:ext>
            </a:extLst>
          </p:cNvPr>
          <p:cNvSpPr>
            <a:spLocks noGrp="1"/>
          </p:cNvSpPr>
          <p:nvPr>
            <p:ph type="sldNum" sz="quarter" idx="12"/>
          </p:nvPr>
        </p:nvSpPr>
        <p:spPr/>
        <p:txBody>
          <a:bodyPr/>
          <a:lstStyle/>
          <a:p>
            <a:fld id="{4F4F5B68-5971-4DD5-9BAE-CFB197CB6D3D}" type="slidenum">
              <a:rPr kumimoji="1" lang="ja-JP" altLang="en-US" smtClean="0"/>
              <a:t>10</a:t>
            </a:fld>
            <a:endParaRPr kumimoji="1" lang="ja-JP" altLang="en-US"/>
          </a:p>
        </p:txBody>
      </p:sp>
      <p:sp>
        <p:nvSpPr>
          <p:cNvPr id="20" name="正方形/長方形 19">
            <a:extLst>
              <a:ext uri="{FF2B5EF4-FFF2-40B4-BE49-F238E27FC236}">
                <a16:creationId xmlns:a16="http://schemas.microsoft.com/office/drawing/2014/main" id="{34F98125-D4BE-4D6B-A355-B1D8424E3F34}"/>
              </a:ext>
            </a:extLst>
          </p:cNvPr>
          <p:cNvSpPr/>
          <p:nvPr/>
        </p:nvSpPr>
        <p:spPr>
          <a:xfrm>
            <a:off x="10898909" y="807937"/>
            <a:ext cx="609600" cy="225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オーディオ 5">
            <a:hlinkClick r:id="" action="ppaction://media"/>
            <a:extLst>
              <a:ext uri="{FF2B5EF4-FFF2-40B4-BE49-F238E27FC236}">
                <a16:creationId xmlns:a16="http://schemas.microsoft.com/office/drawing/2014/main" id="{76B70E37-2831-43A4-B46C-B5E760F8CB6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135802"/>
      </p:ext>
    </p:extLst>
  </p:cSld>
  <p:clrMapOvr>
    <a:masterClrMapping/>
  </p:clrMapOvr>
  <mc:AlternateContent xmlns:mc="http://schemas.openxmlformats.org/markup-compatibility/2006" xmlns:p14="http://schemas.microsoft.com/office/powerpoint/2010/main">
    <mc:Choice Requires="p14">
      <p:transition spd="slow" p14:dur="2000" advTm="4204"/>
    </mc:Choice>
    <mc:Fallback xmlns="">
      <p:transition spd="slow" advTm="42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4815786C-9BC9-470D-B873-056E066ACEEE}"/>
              </a:ext>
            </a:extLst>
          </p:cNvPr>
          <p:cNvSpPr>
            <a:spLocks noGrp="1"/>
          </p:cNvSpPr>
          <p:nvPr>
            <p:ph type="title"/>
          </p:nvPr>
        </p:nvSpPr>
        <p:spPr>
          <a:xfrm>
            <a:off x="838200" y="182245"/>
            <a:ext cx="10515600" cy="604800"/>
          </a:xfrm>
          <a:solidFill>
            <a:srgbClr val="00B0F0"/>
          </a:solidFill>
          <a:scene3d>
            <a:camera prst="orthographicFront"/>
            <a:lightRig rig="threePt" dir="t"/>
          </a:scene3d>
          <a:sp3d>
            <a:bevelT/>
          </a:sp3d>
        </p:spPr>
        <p:txBody>
          <a:bodyPr>
            <a:normAutofit fontScale="90000"/>
          </a:bodyPr>
          <a:lstStyle/>
          <a:p>
            <a:pPr algn="ctr"/>
            <a:r>
              <a:rPr kumimoji="1" lang="ja-JP" altLang="en-US" b="1" dirty="0">
                <a:latin typeface="HG丸ｺﾞｼｯｸM-PRO" panose="020F0600000000000000" pitchFamily="50" charset="-128"/>
                <a:ea typeface="HG丸ｺﾞｼｯｸM-PRO" panose="020F0600000000000000" pitchFamily="50" charset="-128"/>
              </a:rPr>
              <a:t>３　加入の手続</a:t>
            </a:r>
          </a:p>
        </p:txBody>
      </p:sp>
      <p:sp>
        <p:nvSpPr>
          <p:cNvPr id="3" name="コンテンツ プレースホルダー 2">
            <a:extLst>
              <a:ext uri="{FF2B5EF4-FFF2-40B4-BE49-F238E27FC236}">
                <a16:creationId xmlns:a16="http://schemas.microsoft.com/office/drawing/2014/main" id="{89470F22-8F93-43B9-9172-8F4025FB2515}"/>
              </a:ext>
            </a:extLst>
          </p:cNvPr>
          <p:cNvSpPr>
            <a:spLocks noGrp="1"/>
          </p:cNvSpPr>
          <p:nvPr>
            <p:ph idx="1"/>
          </p:nvPr>
        </p:nvSpPr>
        <p:spPr>
          <a:xfrm>
            <a:off x="838200" y="1723303"/>
            <a:ext cx="10515600" cy="2949575"/>
          </a:xfrm>
        </p:spPr>
        <p:txBody>
          <a:bodyPr>
            <a:normAutofit/>
          </a:bodyPr>
          <a:lstStyle/>
          <a:p>
            <a:pPr marL="0" indent="0">
              <a:buNone/>
            </a:pPr>
            <a:r>
              <a:rPr lang="ja-JP" altLang="en-US" sz="2000" dirty="0">
                <a:latin typeface="HG丸ｺﾞｼｯｸM-PRO" panose="020F0600000000000000" pitchFamily="50" charset="-128"/>
                <a:ea typeface="HG丸ｺﾞｼｯｸM-PRO" panose="020F0600000000000000" pitchFamily="50" charset="-128"/>
              </a:rPr>
              <a:t>年齢（</a:t>
            </a:r>
            <a:r>
              <a:rPr lang="ja-JP" altLang="en-US" sz="2000" u="sng" dirty="0">
                <a:solidFill>
                  <a:srgbClr val="FF0000"/>
                </a:solidFill>
                <a:latin typeface="HG丸ｺﾞｼｯｸM-PRO" panose="020F0600000000000000" pitchFamily="50" charset="-128"/>
                <a:ea typeface="HG丸ｺﾞｼｯｸM-PRO" panose="020F0600000000000000" pitchFamily="50" charset="-128"/>
              </a:rPr>
              <a:t>退職日の翌日の満年齢）</a:t>
            </a:r>
            <a:r>
              <a:rPr lang="ja-JP" altLang="en-US" sz="2000" dirty="0">
                <a:latin typeface="HG丸ｺﾞｼｯｸM-PRO" panose="020F0600000000000000" pitchFamily="50" charset="-128"/>
                <a:ea typeface="HG丸ｺﾞｼｯｸM-PRO" panose="020F0600000000000000" pitchFamily="50" charset="-128"/>
              </a:rPr>
              <a:t>に応じた基準掛金額を</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加入時に一括納入</a:t>
            </a:r>
            <a:r>
              <a:rPr lang="ja-JP" altLang="en-US" sz="2000" dirty="0">
                <a:latin typeface="HG丸ｺﾞｼｯｸM-PRO" panose="020F0600000000000000" pitchFamily="50" charset="-128"/>
                <a:ea typeface="HG丸ｺﾞｼｯｸM-PRO" panose="020F0600000000000000" pitchFamily="50" charset="-128"/>
              </a:rPr>
              <a:t>してください</a:t>
            </a:r>
            <a:r>
              <a:rPr lang="en-US" altLang="ja-JP" sz="20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a:extLst>
              <a:ext uri="{FF2B5EF4-FFF2-40B4-BE49-F238E27FC236}">
                <a16:creationId xmlns:a16="http://schemas.microsoft.com/office/drawing/2014/main" id="{7A22A986-3EB8-4648-BCF9-BC5070B1380C}"/>
              </a:ext>
            </a:extLst>
          </p:cNvPr>
          <p:cNvSpPr>
            <a:spLocks noGrp="1"/>
          </p:cNvSpPr>
          <p:nvPr>
            <p:ph type="sldNum" sz="quarter" idx="12"/>
          </p:nvPr>
        </p:nvSpPr>
        <p:spPr/>
        <p:txBody>
          <a:bodyPr/>
          <a:lstStyle/>
          <a:p>
            <a:fld id="{4F4F5B68-5971-4DD5-9BAE-CFB197CB6D3D}" type="slidenum">
              <a:rPr kumimoji="1" lang="ja-JP" altLang="en-US" smtClean="0"/>
              <a:t>11</a:t>
            </a:fld>
            <a:endParaRPr kumimoji="1" lang="ja-JP" altLang="en-US"/>
          </a:p>
        </p:txBody>
      </p:sp>
      <p:graphicFrame>
        <p:nvGraphicFramePr>
          <p:cNvPr id="4" name="表 4">
            <a:extLst>
              <a:ext uri="{FF2B5EF4-FFF2-40B4-BE49-F238E27FC236}">
                <a16:creationId xmlns:a16="http://schemas.microsoft.com/office/drawing/2014/main" id="{482ADCCA-2C2A-4070-88B9-6626946D0E8C}"/>
              </a:ext>
            </a:extLst>
          </p:cNvPr>
          <p:cNvGraphicFramePr>
            <a:graphicFrameLocks noGrp="1"/>
          </p:cNvGraphicFramePr>
          <p:nvPr>
            <p:extLst>
              <p:ext uri="{D42A27DB-BD31-4B8C-83A1-F6EECF244321}">
                <p14:modId xmlns:p14="http://schemas.microsoft.com/office/powerpoint/2010/main" val="4191856160"/>
              </p:ext>
            </p:extLst>
          </p:nvPr>
        </p:nvGraphicFramePr>
        <p:xfrm>
          <a:off x="1265324" y="2573596"/>
          <a:ext cx="8234333" cy="3708400"/>
        </p:xfrm>
        <a:graphic>
          <a:graphicData uri="http://schemas.openxmlformats.org/drawingml/2006/table">
            <a:tbl>
              <a:tblPr firstRow="1" bandRow="1">
                <a:tableStyleId>{BC89EF96-8CEA-46FF-86C4-4CE0E7609802}</a:tableStyleId>
              </a:tblPr>
              <a:tblGrid>
                <a:gridCol w="1193800">
                  <a:extLst>
                    <a:ext uri="{9D8B030D-6E8A-4147-A177-3AD203B41FA5}">
                      <a16:colId xmlns:a16="http://schemas.microsoft.com/office/drawing/2014/main" val="2008634522"/>
                    </a:ext>
                  </a:extLst>
                </a:gridCol>
                <a:gridCol w="1505527">
                  <a:extLst>
                    <a:ext uri="{9D8B030D-6E8A-4147-A177-3AD203B41FA5}">
                      <a16:colId xmlns:a16="http://schemas.microsoft.com/office/drawing/2014/main" val="2799808276"/>
                    </a:ext>
                  </a:extLst>
                </a:gridCol>
                <a:gridCol w="1191491">
                  <a:extLst>
                    <a:ext uri="{9D8B030D-6E8A-4147-A177-3AD203B41FA5}">
                      <a16:colId xmlns:a16="http://schemas.microsoft.com/office/drawing/2014/main" val="3990499673"/>
                    </a:ext>
                  </a:extLst>
                </a:gridCol>
                <a:gridCol w="1525674">
                  <a:extLst>
                    <a:ext uri="{9D8B030D-6E8A-4147-A177-3AD203B41FA5}">
                      <a16:colId xmlns:a16="http://schemas.microsoft.com/office/drawing/2014/main" val="140282096"/>
                    </a:ext>
                  </a:extLst>
                </a:gridCol>
                <a:gridCol w="1182255">
                  <a:extLst>
                    <a:ext uri="{9D8B030D-6E8A-4147-A177-3AD203B41FA5}">
                      <a16:colId xmlns:a16="http://schemas.microsoft.com/office/drawing/2014/main" val="3701910908"/>
                    </a:ext>
                  </a:extLst>
                </a:gridCol>
                <a:gridCol w="1635586">
                  <a:extLst>
                    <a:ext uri="{9D8B030D-6E8A-4147-A177-3AD203B41FA5}">
                      <a16:colId xmlns:a16="http://schemas.microsoft.com/office/drawing/2014/main" val="1866546791"/>
                    </a:ext>
                  </a:extLst>
                </a:gridCol>
              </a:tblGrid>
              <a:tr h="370840">
                <a:tc>
                  <a:txBody>
                    <a:bodyPr/>
                    <a:lstStyle/>
                    <a:p>
                      <a:pPr algn="ctr"/>
                      <a:r>
                        <a:rPr lang="zh-TW" altLang="en-US" sz="1400" b="0" dirty="0">
                          <a:latin typeface="HG丸ｺﾞｼｯｸM-PRO" panose="020F0600000000000000" pitchFamily="50" charset="-128"/>
                          <a:ea typeface="HG丸ｺﾞｼｯｸM-PRO" panose="020F0600000000000000" pitchFamily="50" charset="-128"/>
                        </a:rPr>
                        <a:t>年齢</a:t>
                      </a:r>
                      <a:r>
                        <a:rPr lang="en-US" altLang="zh-TW" sz="1400" b="0" dirty="0">
                          <a:latin typeface="HG丸ｺﾞｼｯｸM-PRO" panose="020F0600000000000000" pitchFamily="50" charset="-128"/>
                          <a:ea typeface="HG丸ｺﾞｼｯｸM-PRO" panose="020F0600000000000000" pitchFamily="50" charset="-128"/>
                        </a:rPr>
                        <a:t>(</a:t>
                      </a:r>
                      <a:r>
                        <a:rPr lang="zh-TW" altLang="en-US" sz="1400" b="0" dirty="0">
                          <a:latin typeface="HG丸ｺﾞｼｯｸM-PRO" panose="020F0600000000000000" pitchFamily="50" charset="-128"/>
                          <a:ea typeface="HG丸ｺﾞｼｯｸM-PRO" panose="020F0600000000000000" pitchFamily="50" charset="-128"/>
                        </a:rPr>
                        <a:t>歳</a:t>
                      </a:r>
                      <a:r>
                        <a:rPr lang="en-US" altLang="zh-TW" sz="1400" b="0" dirty="0">
                          <a:latin typeface="HG丸ｺﾞｼｯｸM-PRO" panose="020F0600000000000000" pitchFamily="50" charset="-128"/>
                          <a:ea typeface="HG丸ｺﾞｼｯｸM-PRO" panose="020F0600000000000000" pitchFamily="50" charset="-128"/>
                        </a:rPr>
                        <a:t>)</a:t>
                      </a:r>
                      <a:endParaRPr kumimoji="1" lang="ja-JP" altLang="en-US" sz="1400" b="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zh-TW" altLang="en-US" sz="1400" b="0" dirty="0">
                          <a:latin typeface="HG丸ｺﾞｼｯｸM-PRO" panose="020F0600000000000000" pitchFamily="50" charset="-128"/>
                          <a:ea typeface="HG丸ｺﾞｼｯｸM-PRO" panose="020F0600000000000000" pitchFamily="50" charset="-128"/>
                        </a:rPr>
                        <a:t>基準掛金額</a:t>
                      </a:r>
                      <a:r>
                        <a:rPr lang="en-US" altLang="zh-TW" sz="1400" b="0" dirty="0">
                          <a:latin typeface="HG丸ｺﾞｼｯｸM-PRO" panose="020F0600000000000000" pitchFamily="50" charset="-128"/>
                          <a:ea typeface="HG丸ｺﾞｼｯｸM-PRO" panose="020F0600000000000000" pitchFamily="50" charset="-128"/>
                        </a:rPr>
                        <a:t>(</a:t>
                      </a:r>
                      <a:r>
                        <a:rPr lang="zh-TW" altLang="en-US" sz="1400" b="0" dirty="0">
                          <a:latin typeface="HG丸ｺﾞｼｯｸM-PRO" panose="020F0600000000000000" pitchFamily="50" charset="-128"/>
                          <a:ea typeface="HG丸ｺﾞｼｯｸM-PRO" panose="020F0600000000000000" pitchFamily="50" charset="-128"/>
                        </a:rPr>
                        <a:t>円</a:t>
                      </a:r>
                      <a:r>
                        <a:rPr lang="en-US" altLang="zh-TW" sz="1400" b="0" dirty="0">
                          <a:latin typeface="HG丸ｺﾞｼｯｸM-PRO" panose="020F0600000000000000" pitchFamily="50" charset="-128"/>
                          <a:ea typeface="HG丸ｺﾞｼｯｸM-PRO" panose="020F0600000000000000" pitchFamily="50" charset="-128"/>
                        </a:rPr>
                        <a:t>) </a:t>
                      </a:r>
                      <a:endParaRPr kumimoji="1" lang="ja-JP" altLang="en-US" sz="1400" b="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zh-TW" altLang="en-US" sz="1400" b="0" dirty="0">
                          <a:latin typeface="HG丸ｺﾞｼｯｸM-PRO" panose="020F0600000000000000" pitchFamily="50" charset="-128"/>
                          <a:ea typeface="HG丸ｺﾞｼｯｸM-PRO" panose="020F0600000000000000" pitchFamily="50" charset="-128"/>
                        </a:rPr>
                        <a:t>年齢</a:t>
                      </a:r>
                      <a:r>
                        <a:rPr lang="en-US" altLang="zh-TW" sz="1400" b="0" dirty="0">
                          <a:latin typeface="HG丸ｺﾞｼｯｸM-PRO" panose="020F0600000000000000" pitchFamily="50" charset="-128"/>
                          <a:ea typeface="HG丸ｺﾞｼｯｸM-PRO" panose="020F0600000000000000" pitchFamily="50" charset="-128"/>
                        </a:rPr>
                        <a:t>(</a:t>
                      </a:r>
                      <a:r>
                        <a:rPr lang="zh-TW" altLang="en-US" sz="1400" b="0" dirty="0">
                          <a:latin typeface="HG丸ｺﾞｼｯｸM-PRO" panose="020F0600000000000000" pitchFamily="50" charset="-128"/>
                          <a:ea typeface="HG丸ｺﾞｼｯｸM-PRO" panose="020F0600000000000000" pitchFamily="50" charset="-128"/>
                        </a:rPr>
                        <a:t>歳</a:t>
                      </a:r>
                      <a:r>
                        <a:rPr lang="en-US" altLang="zh-TW" sz="1400" b="0" dirty="0">
                          <a:latin typeface="HG丸ｺﾞｼｯｸM-PRO" panose="020F0600000000000000" pitchFamily="50" charset="-128"/>
                          <a:ea typeface="HG丸ｺﾞｼｯｸM-PRO" panose="020F0600000000000000" pitchFamily="50" charset="-128"/>
                        </a:rPr>
                        <a:t>) </a:t>
                      </a:r>
                      <a:endParaRPr kumimoji="1" lang="ja-JP" altLang="en-US" sz="1400" b="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zh-TW" altLang="en-US" sz="1400" b="0" dirty="0">
                          <a:latin typeface="HG丸ｺﾞｼｯｸM-PRO" panose="020F0600000000000000" pitchFamily="50" charset="-128"/>
                          <a:ea typeface="HG丸ｺﾞｼｯｸM-PRO" panose="020F0600000000000000" pitchFamily="50" charset="-128"/>
                        </a:rPr>
                        <a:t>基準掛金額</a:t>
                      </a:r>
                      <a:r>
                        <a:rPr lang="en-US" altLang="zh-TW" sz="1400" b="0" dirty="0">
                          <a:latin typeface="HG丸ｺﾞｼｯｸM-PRO" panose="020F0600000000000000" pitchFamily="50" charset="-128"/>
                          <a:ea typeface="HG丸ｺﾞｼｯｸM-PRO" panose="020F0600000000000000" pitchFamily="50" charset="-128"/>
                        </a:rPr>
                        <a:t>(</a:t>
                      </a:r>
                      <a:r>
                        <a:rPr lang="zh-TW" altLang="en-US" sz="1400" b="0" dirty="0">
                          <a:latin typeface="HG丸ｺﾞｼｯｸM-PRO" panose="020F0600000000000000" pitchFamily="50" charset="-128"/>
                          <a:ea typeface="HG丸ｺﾞｼｯｸM-PRO" panose="020F0600000000000000" pitchFamily="50" charset="-128"/>
                        </a:rPr>
                        <a:t>円</a:t>
                      </a:r>
                      <a:r>
                        <a:rPr lang="en-US" altLang="zh-TW" sz="1400" b="0" dirty="0">
                          <a:latin typeface="HG丸ｺﾞｼｯｸM-PRO" panose="020F0600000000000000" pitchFamily="50" charset="-128"/>
                          <a:ea typeface="HG丸ｺﾞｼｯｸM-PRO" panose="020F0600000000000000" pitchFamily="50" charset="-128"/>
                        </a:rPr>
                        <a:t>) </a:t>
                      </a:r>
                      <a:endParaRPr kumimoji="1" lang="ja-JP" altLang="en-US" sz="1400" b="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zh-TW" altLang="en-US" sz="1400" b="0" dirty="0">
                          <a:latin typeface="HG丸ｺﾞｼｯｸM-PRO" panose="020F0600000000000000" pitchFamily="50" charset="-128"/>
                          <a:ea typeface="HG丸ｺﾞｼｯｸM-PRO" panose="020F0600000000000000" pitchFamily="50" charset="-128"/>
                        </a:rPr>
                        <a:t>年齢</a:t>
                      </a:r>
                      <a:r>
                        <a:rPr lang="en-US" altLang="zh-TW" sz="1400" b="0" dirty="0">
                          <a:latin typeface="HG丸ｺﾞｼｯｸM-PRO" panose="020F0600000000000000" pitchFamily="50" charset="-128"/>
                          <a:ea typeface="HG丸ｺﾞｼｯｸM-PRO" panose="020F0600000000000000" pitchFamily="50" charset="-128"/>
                        </a:rPr>
                        <a:t>(</a:t>
                      </a:r>
                      <a:r>
                        <a:rPr lang="zh-TW" altLang="en-US" sz="1400" b="0" dirty="0">
                          <a:latin typeface="HG丸ｺﾞｼｯｸM-PRO" panose="020F0600000000000000" pitchFamily="50" charset="-128"/>
                          <a:ea typeface="HG丸ｺﾞｼｯｸM-PRO" panose="020F0600000000000000" pitchFamily="50" charset="-128"/>
                        </a:rPr>
                        <a:t>歳</a:t>
                      </a:r>
                      <a:r>
                        <a:rPr lang="en-US" altLang="zh-TW" sz="1400" b="0" dirty="0">
                          <a:latin typeface="HG丸ｺﾞｼｯｸM-PRO" panose="020F0600000000000000" pitchFamily="50" charset="-128"/>
                          <a:ea typeface="HG丸ｺﾞｼｯｸM-PRO" panose="020F0600000000000000" pitchFamily="50" charset="-128"/>
                        </a:rPr>
                        <a:t>)</a:t>
                      </a:r>
                      <a:endParaRPr kumimoji="1" lang="ja-JP" altLang="en-US" sz="1400" b="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zh-TW" altLang="en-US" sz="1400" b="0" dirty="0">
                          <a:latin typeface="HG丸ｺﾞｼｯｸM-PRO" panose="020F0600000000000000" pitchFamily="50" charset="-128"/>
                          <a:ea typeface="HG丸ｺﾞｼｯｸM-PRO" panose="020F0600000000000000" pitchFamily="50" charset="-128"/>
                        </a:rPr>
                        <a:t>基準掛金額</a:t>
                      </a:r>
                      <a:r>
                        <a:rPr lang="en-US" altLang="zh-TW" sz="1400" b="0" dirty="0">
                          <a:latin typeface="HG丸ｺﾞｼｯｸM-PRO" panose="020F0600000000000000" pitchFamily="50" charset="-128"/>
                          <a:ea typeface="HG丸ｺﾞｼｯｸM-PRO" panose="020F0600000000000000" pitchFamily="50" charset="-128"/>
                        </a:rPr>
                        <a:t>(</a:t>
                      </a:r>
                      <a:r>
                        <a:rPr lang="zh-TW" altLang="en-US" sz="1400" b="0" dirty="0">
                          <a:latin typeface="HG丸ｺﾞｼｯｸM-PRO" panose="020F0600000000000000" pitchFamily="50" charset="-128"/>
                          <a:ea typeface="HG丸ｺﾞｼｯｸM-PRO" panose="020F0600000000000000" pitchFamily="50" charset="-128"/>
                        </a:rPr>
                        <a:t>円</a:t>
                      </a:r>
                      <a:r>
                        <a:rPr lang="en-US" altLang="zh-TW" sz="1400" b="0" dirty="0">
                          <a:latin typeface="HG丸ｺﾞｼｯｸM-PRO" panose="020F0600000000000000" pitchFamily="50" charset="-128"/>
                          <a:ea typeface="HG丸ｺﾞｼｯｸM-PRO" panose="020F0600000000000000" pitchFamily="50" charset="-128"/>
                        </a:rPr>
                        <a:t>) </a:t>
                      </a:r>
                      <a:endParaRPr kumimoji="1" lang="ja-JP" altLang="en-US" sz="1400" b="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62991465"/>
                  </a:ext>
                </a:extLst>
              </a:tr>
              <a:tr h="370840">
                <a:tc>
                  <a:txBody>
                    <a:bodyPr/>
                    <a:lstStyle/>
                    <a:p>
                      <a:pPr algn="ctr"/>
                      <a:r>
                        <a:rPr lang="en-US" altLang="zh-TW" sz="1400" dirty="0">
                          <a:latin typeface="HG丸ｺﾞｼｯｸM-PRO" panose="020F0600000000000000" pitchFamily="50" charset="-128"/>
                          <a:ea typeface="HG丸ｺﾞｼｯｸM-PRO" panose="020F0600000000000000" pitchFamily="50" charset="-128"/>
                        </a:rPr>
                        <a:t>45</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1,731,000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en-US" altLang="zh-TW" sz="1400" dirty="0">
                          <a:latin typeface="HG丸ｺﾞｼｯｸM-PRO" panose="020F0600000000000000" pitchFamily="50" charset="-128"/>
                          <a:ea typeface="HG丸ｺﾞｼｯｸM-PRO" panose="020F0600000000000000" pitchFamily="50" charset="-128"/>
                        </a:rPr>
                        <a:t>54</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1,057,000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en-US" altLang="zh-TW" sz="1400" dirty="0">
                          <a:latin typeface="HG丸ｺﾞｼｯｸM-PRO" panose="020F0600000000000000" pitchFamily="50" charset="-128"/>
                          <a:ea typeface="HG丸ｺﾞｼｯｸM-PRO" panose="020F0600000000000000" pitchFamily="50" charset="-128"/>
                        </a:rPr>
                        <a:t>63</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497,000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555948090"/>
                  </a:ext>
                </a:extLst>
              </a:tr>
              <a:tr h="370840">
                <a:tc>
                  <a:txBody>
                    <a:bodyPr/>
                    <a:lstStyle/>
                    <a:p>
                      <a:pPr algn="ctr"/>
                      <a:r>
                        <a:rPr lang="en-US" altLang="zh-TW" sz="1400" dirty="0">
                          <a:latin typeface="HG丸ｺﾞｼｯｸM-PRO" panose="020F0600000000000000" pitchFamily="50" charset="-128"/>
                          <a:ea typeface="HG丸ｺﾞｼｯｸM-PRO" panose="020F0600000000000000" pitchFamily="50" charset="-128"/>
                        </a:rPr>
                        <a:t>46</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1,656,000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en-US" altLang="zh-TW" sz="1400" dirty="0">
                          <a:latin typeface="HG丸ｺﾞｼｯｸM-PRO" panose="020F0600000000000000" pitchFamily="50" charset="-128"/>
                          <a:ea typeface="HG丸ｺﾞｼｯｸM-PRO" panose="020F0600000000000000" pitchFamily="50" charset="-128"/>
                        </a:rPr>
                        <a:t>55</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983,000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en-US" altLang="zh-TW" sz="1400" dirty="0">
                          <a:latin typeface="HG丸ｺﾞｼｯｸM-PRO" panose="020F0600000000000000" pitchFamily="50" charset="-128"/>
                          <a:ea typeface="HG丸ｺﾞｼｯｸM-PRO" panose="020F0600000000000000" pitchFamily="50" charset="-128"/>
                        </a:rPr>
                        <a:t>64</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442,000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639170124"/>
                  </a:ext>
                </a:extLst>
              </a:tr>
              <a:tr h="370840">
                <a:tc>
                  <a:txBody>
                    <a:bodyPr/>
                    <a:lstStyle/>
                    <a:p>
                      <a:pPr algn="ctr"/>
                      <a:r>
                        <a:rPr lang="en-US" altLang="zh-TW" sz="1400" dirty="0">
                          <a:latin typeface="HG丸ｺﾞｼｯｸM-PRO" panose="020F0600000000000000" pitchFamily="50" charset="-128"/>
                          <a:ea typeface="HG丸ｺﾞｼｯｸM-PRO" panose="020F0600000000000000" pitchFamily="50" charset="-128"/>
                        </a:rPr>
                        <a:t>47</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1,584,000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en-US" altLang="zh-TW" sz="1400" dirty="0">
                          <a:latin typeface="HG丸ｺﾞｼｯｸM-PRO" panose="020F0600000000000000" pitchFamily="50" charset="-128"/>
                          <a:ea typeface="HG丸ｺﾞｼｯｸM-PRO" panose="020F0600000000000000" pitchFamily="50" charset="-128"/>
                        </a:rPr>
                        <a:t>56</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917,000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en-US" altLang="zh-TW" sz="1400" dirty="0">
                          <a:latin typeface="HG丸ｺﾞｼｯｸM-PRO" panose="020F0600000000000000" pitchFamily="50" charset="-128"/>
                          <a:ea typeface="HG丸ｺﾞｼｯｸM-PRO" panose="020F0600000000000000" pitchFamily="50" charset="-128"/>
                        </a:rPr>
                        <a:t>65</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389,000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947792910"/>
                  </a:ext>
                </a:extLst>
              </a:tr>
              <a:tr h="370840">
                <a:tc>
                  <a:txBody>
                    <a:bodyPr/>
                    <a:lstStyle/>
                    <a:p>
                      <a:pPr algn="ctr"/>
                      <a:r>
                        <a:rPr lang="en-US" altLang="zh-TW" sz="1400" dirty="0">
                          <a:latin typeface="HG丸ｺﾞｼｯｸM-PRO" panose="020F0600000000000000" pitchFamily="50" charset="-128"/>
                          <a:ea typeface="HG丸ｺﾞｼｯｸM-PRO" panose="020F0600000000000000" pitchFamily="50" charset="-128"/>
                        </a:rPr>
                        <a:t>48</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1,514,000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en-US" altLang="zh-TW" sz="1400" dirty="0">
                          <a:latin typeface="HG丸ｺﾞｼｯｸM-PRO" panose="020F0600000000000000" pitchFamily="50" charset="-128"/>
                          <a:ea typeface="HG丸ｺﾞｼｯｸM-PRO" panose="020F0600000000000000" pitchFamily="50" charset="-128"/>
                        </a:rPr>
                        <a:t>57</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853,000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en-US" altLang="zh-TW" sz="1400" dirty="0">
                          <a:latin typeface="HG丸ｺﾞｼｯｸM-PRO" panose="020F0600000000000000" pitchFamily="50" charset="-128"/>
                          <a:ea typeface="HG丸ｺﾞｼｯｸM-PRO" panose="020F0600000000000000" pitchFamily="50" charset="-128"/>
                        </a:rPr>
                        <a:t>66</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328,000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174676757"/>
                  </a:ext>
                </a:extLst>
              </a:tr>
              <a:tr h="370840">
                <a:tc>
                  <a:txBody>
                    <a:bodyPr/>
                    <a:lstStyle/>
                    <a:p>
                      <a:pPr algn="ctr"/>
                      <a:r>
                        <a:rPr lang="en-US" altLang="zh-TW" sz="1400" dirty="0">
                          <a:latin typeface="HG丸ｺﾞｼｯｸM-PRO" panose="020F0600000000000000" pitchFamily="50" charset="-128"/>
                          <a:ea typeface="HG丸ｺﾞｼｯｸM-PRO" panose="020F0600000000000000" pitchFamily="50" charset="-128"/>
                        </a:rPr>
                        <a:t>49</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1,447,000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en-US" altLang="zh-TW" sz="1400" dirty="0">
                          <a:latin typeface="HG丸ｺﾞｼｯｸM-PRO" panose="020F0600000000000000" pitchFamily="50" charset="-128"/>
                          <a:ea typeface="HG丸ｺﾞｼｯｸM-PRO" panose="020F0600000000000000" pitchFamily="50" charset="-128"/>
                        </a:rPr>
                        <a:t>58</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791,000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en-US" altLang="zh-TW" sz="1400" dirty="0">
                          <a:latin typeface="HG丸ｺﾞｼｯｸM-PRO" panose="020F0600000000000000" pitchFamily="50" charset="-128"/>
                          <a:ea typeface="HG丸ｺﾞｼｯｸM-PRO" panose="020F0600000000000000" pitchFamily="50" charset="-128"/>
                        </a:rPr>
                        <a:t>67</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269,000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951582065"/>
                  </a:ext>
                </a:extLst>
              </a:tr>
              <a:tr h="370840">
                <a:tc>
                  <a:txBody>
                    <a:bodyPr/>
                    <a:lstStyle/>
                    <a:p>
                      <a:pPr algn="ctr"/>
                      <a:r>
                        <a:rPr lang="en-US" altLang="zh-TW" sz="1400" dirty="0">
                          <a:latin typeface="HG丸ｺﾞｼｯｸM-PRO" panose="020F0600000000000000" pitchFamily="50" charset="-128"/>
                          <a:ea typeface="HG丸ｺﾞｼｯｸM-PRO" panose="020F0600000000000000" pitchFamily="50" charset="-128"/>
                        </a:rPr>
                        <a:t>50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1,382,000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en-US" altLang="zh-TW" sz="1400" dirty="0">
                          <a:latin typeface="HG丸ｺﾞｼｯｸM-PRO" panose="020F0600000000000000" pitchFamily="50" charset="-128"/>
                          <a:ea typeface="HG丸ｺﾞｼｯｸM-PRO" panose="020F0600000000000000" pitchFamily="50" charset="-128"/>
                        </a:rPr>
                        <a:t>59</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732,000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en-US" altLang="zh-TW" sz="1400" dirty="0">
                          <a:latin typeface="HG丸ｺﾞｼｯｸM-PRO" panose="020F0600000000000000" pitchFamily="50" charset="-128"/>
                          <a:ea typeface="HG丸ｺﾞｼｯｸM-PRO" panose="020F0600000000000000" pitchFamily="50" charset="-128"/>
                        </a:rPr>
                        <a:t>68</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212,000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560641057"/>
                  </a:ext>
                </a:extLst>
              </a:tr>
              <a:tr h="370840">
                <a:tc>
                  <a:txBody>
                    <a:bodyPr/>
                    <a:lstStyle/>
                    <a:p>
                      <a:pPr algn="ctr"/>
                      <a:r>
                        <a:rPr lang="en-US" altLang="zh-TW" sz="1400" dirty="0">
                          <a:latin typeface="HG丸ｺﾞｼｯｸM-PRO" panose="020F0600000000000000" pitchFamily="50" charset="-128"/>
                          <a:ea typeface="HG丸ｺﾞｼｯｸM-PRO" panose="020F0600000000000000" pitchFamily="50" charset="-128"/>
                        </a:rPr>
                        <a:t>51</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1,297,000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lang="en-US" altLang="zh-TW" sz="1400" dirty="0">
                          <a:latin typeface="HG丸ｺﾞｼｯｸM-PRO" panose="020F0600000000000000" pitchFamily="50" charset="-128"/>
                          <a:ea typeface="HG丸ｺﾞｼｯｸM-PRO" panose="020F0600000000000000" pitchFamily="50" charset="-128"/>
                        </a:rPr>
                        <a:t>60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solidFill>
                      <a:srgbClr val="FFFF00">
                        <a:alpha val="20000"/>
                      </a:srgbClr>
                    </a:solidFill>
                  </a:tcPr>
                </a:tc>
                <a:tc>
                  <a:txBody>
                    <a:bodyPr/>
                    <a:lstStyle/>
                    <a:p>
                      <a:pPr algn="r"/>
                      <a:r>
                        <a:rPr lang="en-US" altLang="zh-TW" sz="1400" dirty="0">
                          <a:latin typeface="HG丸ｺﾞｼｯｸM-PRO" panose="020F0600000000000000" pitchFamily="50" charset="-128"/>
                          <a:ea typeface="HG丸ｺﾞｼｯｸM-PRO" panose="020F0600000000000000" pitchFamily="50" charset="-128"/>
                        </a:rPr>
                        <a:t>675,000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solidFill>
                      <a:srgbClr val="FFFF00">
                        <a:alpha val="20000"/>
                      </a:srgbClr>
                    </a:solidFill>
                  </a:tcPr>
                </a:tc>
                <a:tc>
                  <a:txBody>
                    <a:bodyPr/>
                    <a:lstStyle/>
                    <a:p>
                      <a:pPr algn="ctr"/>
                      <a:r>
                        <a:rPr lang="en-US" altLang="zh-TW" sz="1400" dirty="0">
                          <a:latin typeface="HG丸ｺﾞｼｯｸM-PRO" panose="020F0600000000000000" pitchFamily="50" charset="-128"/>
                          <a:ea typeface="HG丸ｺﾞｼｯｸM-PRO" panose="020F0600000000000000" pitchFamily="50" charset="-128"/>
                        </a:rPr>
                        <a:t>69</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400" dirty="0">
                          <a:latin typeface="HG丸ｺﾞｼｯｸM-PRO" panose="020F0600000000000000" pitchFamily="50" charset="-128"/>
                          <a:ea typeface="HG丸ｺﾞｼｯｸM-PRO" panose="020F0600000000000000" pitchFamily="50" charset="-128"/>
                        </a:rPr>
                        <a:t>156,00</a:t>
                      </a:r>
                      <a:r>
                        <a:rPr lang="en-US" altLang="ja-JP" sz="1400" dirty="0">
                          <a:latin typeface="HG丸ｺﾞｼｯｸM-PRO" panose="020F0600000000000000" pitchFamily="50" charset="-128"/>
                          <a:ea typeface="HG丸ｺﾞｼｯｸM-PRO" panose="020F0600000000000000" pitchFamily="50" charset="-128"/>
                        </a:rPr>
                        <a:t>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027244426"/>
                  </a:ext>
                </a:extLst>
              </a:tr>
              <a:tr h="370840">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52</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kumimoji="1" lang="en-US" altLang="ja-JP" sz="1400" dirty="0">
                          <a:latin typeface="HG丸ｺﾞｼｯｸM-PRO" panose="020F0600000000000000" pitchFamily="50" charset="-128"/>
                          <a:ea typeface="HG丸ｺﾞｼｯｸM-PRO" panose="020F0600000000000000" pitchFamily="50" charset="-128"/>
                        </a:rPr>
                        <a:t>1,214,000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61</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kumimoji="1" lang="en-US" altLang="ja-JP" sz="1400" dirty="0">
                          <a:latin typeface="HG丸ｺﾞｼｯｸM-PRO" panose="020F0600000000000000" pitchFamily="50" charset="-128"/>
                          <a:ea typeface="HG丸ｺﾞｼｯｸM-PRO" panose="020F0600000000000000" pitchFamily="50" charset="-128"/>
                        </a:rPr>
                        <a:t>614,000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834438959"/>
                  </a:ext>
                </a:extLst>
              </a:tr>
              <a:tr h="370840">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53</a:t>
                      </a:r>
                    </a:p>
                  </a:txBody>
                  <a:tcPr anchor="ctr"/>
                </a:tc>
                <a:tc>
                  <a:txBody>
                    <a:bodyPr/>
                    <a:lstStyle/>
                    <a:p>
                      <a:pPr algn="r"/>
                      <a:r>
                        <a:rPr kumimoji="1" lang="en-US" altLang="ja-JP" sz="1400" dirty="0">
                          <a:latin typeface="HG丸ｺﾞｼｯｸM-PRO" panose="020F0600000000000000" pitchFamily="50" charset="-128"/>
                          <a:ea typeface="HG丸ｺﾞｼｯｸM-PRO" panose="020F0600000000000000" pitchFamily="50" charset="-128"/>
                        </a:rPr>
                        <a:t>1,134,000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62</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r"/>
                      <a:r>
                        <a:rPr kumimoji="1" lang="en-US" altLang="ja-JP" sz="1400" dirty="0">
                          <a:latin typeface="HG丸ｺﾞｼｯｸM-PRO" panose="020F0600000000000000" pitchFamily="50" charset="-128"/>
                          <a:ea typeface="HG丸ｺﾞｼｯｸM-PRO" panose="020F0600000000000000" pitchFamily="50" charset="-128"/>
                        </a:rPr>
                        <a:t>554,000</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3694572846"/>
                  </a:ext>
                </a:extLst>
              </a:tr>
            </a:tbl>
          </a:graphicData>
        </a:graphic>
      </p:graphicFrame>
      <p:sp>
        <p:nvSpPr>
          <p:cNvPr id="11" name="正方形/長方形 10">
            <a:extLst>
              <a:ext uri="{FF2B5EF4-FFF2-40B4-BE49-F238E27FC236}">
                <a16:creationId xmlns:a16="http://schemas.microsoft.com/office/drawing/2014/main" id="{FB319CDA-C396-4571-9CC4-B705EB0DCD6A}"/>
              </a:ext>
            </a:extLst>
          </p:cNvPr>
          <p:cNvSpPr/>
          <p:nvPr/>
        </p:nvSpPr>
        <p:spPr>
          <a:xfrm>
            <a:off x="838200" y="1090340"/>
            <a:ext cx="3373582" cy="39671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（２）基準掛金の納入</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7FE20EE2-3447-4D09-84C8-DD84E720C8E5}"/>
              </a:ext>
            </a:extLst>
          </p:cNvPr>
          <p:cNvSpPr txBox="1"/>
          <p:nvPr/>
        </p:nvSpPr>
        <p:spPr>
          <a:xfrm>
            <a:off x="1161473" y="2269424"/>
            <a:ext cx="4221018" cy="30777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基準掛金額表（令和５年度）</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8031AA96-D74C-4049-AEA6-A7720EFA2E75}"/>
              </a:ext>
            </a:extLst>
          </p:cNvPr>
          <p:cNvSpPr txBox="1"/>
          <p:nvPr/>
        </p:nvSpPr>
        <p:spPr>
          <a:xfrm>
            <a:off x="1265324" y="6432279"/>
            <a:ext cx="6733309" cy="276999"/>
          </a:xfrm>
          <a:prstGeom prst="rect">
            <a:avLst/>
          </a:prstGeom>
          <a:noFill/>
        </p:spPr>
        <p:txBody>
          <a:bodyPr wrap="squar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注）この基準掛金は確定申告の際の社会保険料控除の対象外です。</a:t>
            </a:r>
            <a:endParaRPr kumimoji="1" lang="en-US" altLang="ja-JP" sz="1200" dirty="0">
              <a:latin typeface="HG丸ｺﾞｼｯｸM-PRO" panose="020F0600000000000000" pitchFamily="50" charset="-128"/>
              <a:ea typeface="HG丸ｺﾞｼｯｸM-PRO" panose="020F0600000000000000" pitchFamily="50" charset="-128"/>
            </a:endParaRPr>
          </a:p>
        </p:txBody>
      </p:sp>
      <p:cxnSp>
        <p:nvCxnSpPr>
          <p:cNvPr id="15" name="直線コネクタ 14">
            <a:extLst>
              <a:ext uri="{FF2B5EF4-FFF2-40B4-BE49-F238E27FC236}">
                <a16:creationId xmlns:a16="http://schemas.microsoft.com/office/drawing/2014/main" id="{235D4E17-0EE7-4676-A9F8-90BBD806E3D7}"/>
              </a:ext>
            </a:extLst>
          </p:cNvPr>
          <p:cNvCxnSpPr/>
          <p:nvPr/>
        </p:nvCxnSpPr>
        <p:spPr>
          <a:xfrm>
            <a:off x="6705600" y="2573596"/>
            <a:ext cx="0" cy="37084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E36BB91-A166-4098-B907-77CD5A1EC3D5}"/>
              </a:ext>
            </a:extLst>
          </p:cNvPr>
          <p:cNvCxnSpPr/>
          <p:nvPr/>
        </p:nvCxnSpPr>
        <p:spPr>
          <a:xfrm>
            <a:off x="3990110" y="2573596"/>
            <a:ext cx="0" cy="370840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 name="オーディオ 5">
            <a:hlinkClick r:id="" action="ppaction://media"/>
            <a:extLst>
              <a:ext uri="{FF2B5EF4-FFF2-40B4-BE49-F238E27FC236}">
                <a16:creationId xmlns:a16="http://schemas.microsoft.com/office/drawing/2014/main" id="{358917AB-C9AC-46C3-9E0E-BC2EA0B055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17447677"/>
      </p:ext>
    </p:extLst>
  </p:cSld>
  <p:clrMapOvr>
    <a:masterClrMapping/>
  </p:clrMapOvr>
  <mc:AlternateContent xmlns:mc="http://schemas.openxmlformats.org/markup-compatibility/2006" xmlns:p14="http://schemas.microsoft.com/office/powerpoint/2010/main">
    <mc:Choice Requires="p14">
      <p:transition spd="slow" p14:dur="2000" advTm="18926"/>
    </mc:Choice>
    <mc:Fallback xmlns="">
      <p:transition spd="slow" advTm="189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923A3CD1-0C55-4419-A36E-AEFC6E6A666D}"/>
              </a:ext>
            </a:extLst>
          </p:cNvPr>
          <p:cNvSpPr txBox="1"/>
          <p:nvPr/>
        </p:nvSpPr>
        <p:spPr>
          <a:xfrm>
            <a:off x="856341" y="4324249"/>
            <a:ext cx="2392219"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基準掛金</a:t>
            </a:r>
            <a:r>
              <a:rPr kumimoji="1" lang="en-US" altLang="ja-JP" sz="1200" dirty="0">
                <a:latin typeface="HG丸ｺﾞｼｯｸM-PRO" panose="020F0600000000000000" pitchFamily="50" charset="-128"/>
                <a:ea typeface="HG丸ｺﾞｼｯｸM-PRO" panose="020F0600000000000000" pitchFamily="50" charset="-128"/>
              </a:rPr>
              <a:t>60</a:t>
            </a:r>
            <a:r>
              <a:rPr kumimoji="1" lang="ja-JP" altLang="en-US" sz="1200" dirty="0">
                <a:latin typeface="HG丸ｺﾞｼｯｸM-PRO" panose="020F0600000000000000" pitchFamily="50" charset="-128"/>
                <a:ea typeface="HG丸ｺﾞｼｯｸM-PRO" panose="020F0600000000000000" pitchFamily="50" charset="-128"/>
              </a:rPr>
              <a:t>歳　</a:t>
            </a:r>
            <a:r>
              <a:rPr kumimoji="1" lang="en-US" altLang="ja-JP" sz="1200" dirty="0">
                <a:latin typeface="HG丸ｺﾞｼｯｸM-PRO" panose="020F0600000000000000" pitchFamily="50" charset="-128"/>
                <a:ea typeface="HG丸ｺﾞｼｯｸM-PRO" panose="020F0600000000000000" pitchFamily="50" charset="-128"/>
              </a:rPr>
              <a:t>675,000</a:t>
            </a:r>
            <a:r>
              <a:rPr kumimoji="1" lang="ja-JP" altLang="en-US" sz="1200" dirty="0">
                <a:latin typeface="HG丸ｺﾞｼｯｸM-PRO" panose="020F0600000000000000" pitchFamily="50" charset="-128"/>
                <a:ea typeface="HG丸ｺﾞｼｯｸM-PRO" panose="020F0600000000000000" pitchFamily="50" charset="-128"/>
              </a:rPr>
              <a:t>円</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838200" y="1025518"/>
            <a:ext cx="3196886" cy="4220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dirty="0">
                <a:solidFill>
                  <a:schemeClr val="tx1"/>
                </a:solidFill>
                <a:latin typeface="HG丸ｺﾞｼｯｸM-PRO" panose="020F0600000000000000" pitchFamily="50" charset="-128"/>
                <a:ea typeface="HG丸ｺﾞｼｯｸM-PRO" panose="020F0600000000000000" pitchFamily="50" charset="-128"/>
              </a:rPr>
              <a:t>（２）基準掛金の納入方法</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タイトル 1"/>
          <p:cNvSpPr>
            <a:spLocks noGrp="1"/>
          </p:cNvSpPr>
          <p:nvPr>
            <p:ph type="title"/>
          </p:nvPr>
        </p:nvSpPr>
        <p:spPr>
          <a:xfrm>
            <a:off x="838200" y="182245"/>
            <a:ext cx="10515600" cy="604800"/>
          </a:xfrm>
          <a:solidFill>
            <a:srgbClr val="00B0F0"/>
          </a:solidFill>
          <a:scene3d>
            <a:camera prst="orthographicFront"/>
            <a:lightRig rig="threePt" dir="t"/>
          </a:scene3d>
          <a:sp3d>
            <a:bevelT/>
          </a:sp3d>
        </p:spPr>
        <p:txBody>
          <a:bodyPr>
            <a:normAutofit fontScale="90000"/>
          </a:bodyPr>
          <a:lstStyle/>
          <a:p>
            <a:pPr algn="ctr"/>
            <a:r>
              <a:rPr kumimoji="1" lang="ja-JP" altLang="en-US" b="1" dirty="0">
                <a:latin typeface="HG丸ｺﾞｼｯｸM-PRO" panose="020F0600000000000000" pitchFamily="50" charset="-128"/>
                <a:ea typeface="HG丸ｺﾞｼｯｸM-PRO" panose="020F0600000000000000" pitchFamily="50" charset="-128"/>
              </a:rPr>
              <a:t>３　加入の手続</a:t>
            </a:r>
          </a:p>
        </p:txBody>
      </p:sp>
      <p:sp>
        <p:nvSpPr>
          <p:cNvPr id="3" name="コンテンツ プレースホルダー 2"/>
          <p:cNvSpPr>
            <a:spLocks noGrp="1"/>
          </p:cNvSpPr>
          <p:nvPr>
            <p:ph idx="1"/>
          </p:nvPr>
        </p:nvSpPr>
        <p:spPr>
          <a:xfrm>
            <a:off x="838200" y="1503850"/>
            <a:ext cx="10427136" cy="377329"/>
          </a:xfrm>
        </p:spPr>
        <p:txBody>
          <a:bodyPr>
            <a:normAutofit/>
          </a:bodyPr>
          <a:lstStyle/>
          <a:p>
            <a:pPr marL="0" indent="0">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基準掛金は、</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退会給付金</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を充当します</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　</a:t>
            </a:r>
            <a:r>
              <a:rPr lang="en-US" altLang="ja-JP" sz="1400" b="1" dirty="0">
                <a:latin typeface="HG丸ｺﾞｼｯｸM-PRO" panose="020F0600000000000000" pitchFamily="50" charset="-128"/>
                <a:ea typeface="HG丸ｺﾞｼｯｸM-PRO" panose="020F0600000000000000" pitchFamily="50" charset="-128"/>
              </a:rPr>
              <a:t>※</a:t>
            </a:r>
            <a:r>
              <a:rPr lang="ja-JP" altLang="en-US" sz="1400" b="1" dirty="0">
                <a:latin typeface="HG丸ｺﾞｼｯｸM-PRO" panose="020F0600000000000000" pitchFamily="50" charset="-128"/>
                <a:ea typeface="HG丸ｺﾞｼｯｸM-PRO" panose="020F0600000000000000" pitchFamily="50" charset="-128"/>
              </a:rPr>
              <a:t>退会給付金額は</a:t>
            </a:r>
            <a:r>
              <a:rPr kumimoji="1" lang="ja-JP" altLang="ja-JP" sz="1400" b="1" kern="1200" dirty="0">
                <a:solidFill>
                  <a:schemeClr val="tx1"/>
                </a:solidFill>
                <a:effectLst/>
                <a:latin typeface="HG丸ｺﾞｼｯｸM-PRO" panose="020F0600000000000000" pitchFamily="50" charset="-128"/>
                <a:ea typeface="HG丸ｺﾞｼｯｸM-PRO" panose="020F0600000000000000" pitchFamily="50" charset="-128"/>
              </a:rPr>
              <a:t>加入年数や掛金額により個人差があります。</a:t>
            </a:r>
            <a:endParaRPr kumimoji="1" lang="en-US" altLang="ja-JP" sz="1400" b="1" kern="1200" dirty="0">
              <a:solidFill>
                <a:schemeClr val="tx1"/>
              </a:solidFill>
              <a:effectLst/>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1000" dirty="0">
              <a:latin typeface="HG丸ｺﾞｼｯｸM-PRO" panose="020F0600000000000000" pitchFamily="50" charset="-128"/>
              <a:ea typeface="HG丸ｺﾞｼｯｸM-PRO" panose="020F0600000000000000" pitchFamily="50" charset="-128"/>
            </a:endParaRPr>
          </a:p>
          <a:p>
            <a:pPr marL="0" indent="0">
              <a:buNone/>
            </a:pPr>
            <a:endParaRPr lang="en-US" altLang="ja-JP" sz="1000" dirty="0">
              <a:latin typeface="HG丸ｺﾞｼｯｸM-PRO" panose="020F0600000000000000" pitchFamily="50" charset="-128"/>
              <a:ea typeface="HG丸ｺﾞｼｯｸM-PRO" panose="020F0600000000000000" pitchFamily="50" charset="-128"/>
            </a:endParaRPr>
          </a:p>
          <a:p>
            <a:pPr marL="0" indent="0">
              <a:buNone/>
            </a:pPr>
            <a:endParaRPr lang="en-US" altLang="ja-JP" sz="1000" dirty="0">
              <a:latin typeface="HG丸ｺﾞｼｯｸM-PRO" panose="020F0600000000000000" pitchFamily="50" charset="-128"/>
              <a:ea typeface="HG丸ｺﾞｼｯｸM-PRO" panose="020F0600000000000000" pitchFamily="50" charset="-128"/>
            </a:endParaRPr>
          </a:p>
          <a:p>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5" name="スライド番号プレースホルダー 14">
            <a:extLst>
              <a:ext uri="{FF2B5EF4-FFF2-40B4-BE49-F238E27FC236}">
                <a16:creationId xmlns:a16="http://schemas.microsoft.com/office/drawing/2014/main" id="{2E8193C2-6A8E-47D8-8DDD-BF4FE3E45697}"/>
              </a:ext>
            </a:extLst>
          </p:cNvPr>
          <p:cNvSpPr>
            <a:spLocks noGrp="1"/>
          </p:cNvSpPr>
          <p:nvPr>
            <p:ph type="sldNum" sz="quarter" idx="12"/>
          </p:nvPr>
        </p:nvSpPr>
        <p:spPr/>
        <p:txBody>
          <a:bodyPr/>
          <a:lstStyle/>
          <a:p>
            <a:fld id="{4F4F5B68-5971-4DD5-9BAE-CFB197CB6D3D}" type="slidenum">
              <a:rPr kumimoji="1" lang="ja-JP" altLang="en-US" smtClean="0"/>
              <a:t>12</a:t>
            </a:fld>
            <a:endParaRPr kumimoji="1" lang="ja-JP" altLang="en-US"/>
          </a:p>
        </p:txBody>
      </p:sp>
      <p:sp>
        <p:nvSpPr>
          <p:cNvPr id="2" name="正方形/長方形 1">
            <a:extLst>
              <a:ext uri="{FF2B5EF4-FFF2-40B4-BE49-F238E27FC236}">
                <a16:creationId xmlns:a16="http://schemas.microsoft.com/office/drawing/2014/main" id="{FB1468B5-5333-47AB-A567-18C5EB91D92E}"/>
              </a:ext>
            </a:extLst>
          </p:cNvPr>
          <p:cNvSpPr/>
          <p:nvPr/>
        </p:nvSpPr>
        <p:spPr>
          <a:xfrm>
            <a:off x="856342" y="3594727"/>
            <a:ext cx="2624280" cy="42203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充当</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14A6E9FD-B633-4033-92C6-2CBFA2B6637D}"/>
              </a:ext>
            </a:extLst>
          </p:cNvPr>
          <p:cNvSpPr/>
          <p:nvPr/>
        </p:nvSpPr>
        <p:spPr>
          <a:xfrm>
            <a:off x="3480622" y="3594726"/>
            <a:ext cx="2392219" cy="4220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差引額　</a:t>
            </a:r>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125,000</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円は</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給付されます。</a:t>
            </a:r>
          </a:p>
        </p:txBody>
      </p:sp>
      <p:sp>
        <p:nvSpPr>
          <p:cNvPr id="8" name="正方形/長方形 7">
            <a:extLst>
              <a:ext uri="{FF2B5EF4-FFF2-40B4-BE49-F238E27FC236}">
                <a16:creationId xmlns:a16="http://schemas.microsoft.com/office/drawing/2014/main" id="{BF5892C7-53C5-440C-A727-8588F95A7BD2}"/>
              </a:ext>
            </a:extLst>
          </p:cNvPr>
          <p:cNvSpPr/>
          <p:nvPr/>
        </p:nvSpPr>
        <p:spPr>
          <a:xfrm>
            <a:off x="838200" y="1993932"/>
            <a:ext cx="4197375" cy="960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0" name="左大かっこ 9">
            <a:extLst>
              <a:ext uri="{FF2B5EF4-FFF2-40B4-BE49-F238E27FC236}">
                <a16:creationId xmlns:a16="http://schemas.microsoft.com/office/drawing/2014/main" id="{2B361D08-68F2-4ED2-A529-2CE3238C106C}"/>
              </a:ext>
            </a:extLst>
          </p:cNvPr>
          <p:cNvSpPr/>
          <p:nvPr/>
        </p:nvSpPr>
        <p:spPr>
          <a:xfrm rot="5400000">
            <a:off x="3240797" y="980968"/>
            <a:ext cx="247588" cy="5016500"/>
          </a:xfrm>
          <a:prstGeom prst="leftBracket">
            <a:avLst>
              <a:gd name="adj" fmla="val 27846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コンテンツ プレースホルダー 2">
            <a:extLst>
              <a:ext uri="{FF2B5EF4-FFF2-40B4-BE49-F238E27FC236}">
                <a16:creationId xmlns:a16="http://schemas.microsoft.com/office/drawing/2014/main" id="{D34CE937-662A-490A-8F1D-528F19FB90B4}"/>
              </a:ext>
            </a:extLst>
          </p:cNvPr>
          <p:cNvSpPr txBox="1">
            <a:spLocks/>
          </p:cNvSpPr>
          <p:nvPr/>
        </p:nvSpPr>
        <p:spPr>
          <a:xfrm>
            <a:off x="6461552" y="2036922"/>
            <a:ext cx="4803784" cy="4851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en-US" altLang="ja-JP" sz="1900" dirty="0">
                <a:highlight>
                  <a:srgbClr val="FFCCFF"/>
                </a:highlight>
                <a:latin typeface="HG丸ｺﾞｼｯｸM-PRO" panose="020F0600000000000000" pitchFamily="50" charset="-128"/>
                <a:ea typeface="HG丸ｺﾞｼｯｸM-PRO" panose="020F0600000000000000" pitchFamily="50" charset="-128"/>
              </a:rPr>
              <a:t>｢</a:t>
            </a:r>
            <a:r>
              <a:rPr lang="ja-JP" altLang="en-US" sz="1900" dirty="0">
                <a:highlight>
                  <a:srgbClr val="FFCCFF"/>
                </a:highlight>
                <a:latin typeface="HG丸ｺﾞｼｯｸM-PRO" panose="020F0600000000000000" pitchFamily="50" charset="-128"/>
                <a:ea typeface="HG丸ｺﾞｼｯｸM-PRO" panose="020F0600000000000000" pitchFamily="50" charset="-128"/>
              </a:rPr>
              <a:t>退会給付金</a:t>
            </a:r>
            <a:r>
              <a:rPr lang="en-US" altLang="ja-JP" sz="1900" dirty="0">
                <a:highlight>
                  <a:srgbClr val="FFCCFF"/>
                </a:highlight>
                <a:latin typeface="HG丸ｺﾞｼｯｸM-PRO" panose="020F0600000000000000" pitchFamily="50" charset="-128"/>
                <a:ea typeface="HG丸ｺﾞｼｯｸM-PRO" panose="020F0600000000000000" pitchFamily="50" charset="-128"/>
              </a:rPr>
              <a:t>｣ </a:t>
            </a:r>
            <a:r>
              <a:rPr lang="ja-JP" altLang="en-US" sz="1900" dirty="0">
                <a:highlight>
                  <a:srgbClr val="FFCCFF"/>
                </a:highlight>
                <a:latin typeface="HG丸ｺﾞｼｯｸM-PRO" panose="020F0600000000000000" pitchFamily="50" charset="-128"/>
                <a:ea typeface="HG丸ｺﾞｼｯｸM-PRO" panose="020F0600000000000000" pitchFamily="50" charset="-128"/>
              </a:rPr>
              <a:t>　＜　基準掛金　</a:t>
            </a:r>
            <a:endParaRPr lang="en-US" altLang="ja-JP" sz="1900" dirty="0">
              <a:highlight>
                <a:srgbClr val="FFCCFF"/>
              </a:highlight>
              <a:latin typeface="HG丸ｺﾞｼｯｸM-PRO" panose="020F0600000000000000" pitchFamily="50" charset="-128"/>
              <a:ea typeface="HG丸ｺﾞｼｯｸM-PRO" panose="020F0600000000000000" pitchFamily="50" charset="-128"/>
            </a:endParaRPr>
          </a:p>
          <a:p>
            <a:pPr marL="0" indent="0" algn="ctr">
              <a:buFont typeface="Arial" panose="020B0604020202020204" pitchFamily="34" charset="0"/>
              <a:buNone/>
            </a:pPr>
            <a:r>
              <a:rPr lang="ja-JP" altLang="en-US" sz="1900" dirty="0">
                <a:latin typeface="HG丸ｺﾞｼｯｸM-PRO" panose="020F0600000000000000" pitchFamily="50" charset="-128"/>
                <a:ea typeface="HG丸ｺﾞｼｯｸM-PRO" panose="020F0600000000000000" pitchFamily="50" charset="-128"/>
              </a:rPr>
              <a:t>→不足分を振込んでいただきます。</a:t>
            </a:r>
            <a:endParaRPr lang="en-US" altLang="ja-JP" sz="1000" dirty="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solidFill>
                  <a:srgbClr val="FF0000"/>
                </a:solidFill>
                <a:latin typeface="HG丸ｺﾞｼｯｸM-PRO" panose="020F0600000000000000" pitchFamily="50" charset="-128"/>
                <a:ea typeface="HG丸ｺﾞｼｯｸM-PRO" panose="020F0600000000000000" pitchFamily="50" charset="-128"/>
              </a:rPr>
              <a:t>納入期限：退職日の翌日から </a:t>
            </a:r>
            <a:r>
              <a:rPr lang="en-US" altLang="ja-JP" sz="1000" dirty="0">
                <a:solidFill>
                  <a:srgbClr val="FF0000"/>
                </a:solidFill>
                <a:latin typeface="HG丸ｺﾞｼｯｸM-PRO" panose="020F0600000000000000" pitchFamily="50" charset="-128"/>
                <a:ea typeface="HG丸ｺﾞｼｯｸM-PRO" panose="020F0600000000000000" pitchFamily="50" charset="-128"/>
              </a:rPr>
              <a:t>60 </a:t>
            </a:r>
            <a:r>
              <a:rPr lang="ja-JP" altLang="en-US" sz="1000" dirty="0">
                <a:solidFill>
                  <a:srgbClr val="FF0000"/>
                </a:solidFill>
                <a:latin typeface="HG丸ｺﾞｼｯｸM-PRO" panose="020F0600000000000000" pitchFamily="50" charset="-128"/>
                <a:ea typeface="HG丸ｺﾞｼｯｸM-PRO" panose="020F0600000000000000" pitchFamily="50" charset="-128"/>
              </a:rPr>
              <a:t>日以内</a:t>
            </a:r>
            <a:r>
              <a:rPr lang="ja-JP" altLang="en-US" sz="1000" dirty="0">
                <a:latin typeface="HG丸ｺﾞｼｯｸM-PRO" panose="020F0600000000000000" pitchFamily="50" charset="-128"/>
                <a:ea typeface="HG丸ｺﾞｼｯｸM-PRO" panose="020F0600000000000000" pitchFamily="50" charset="-128"/>
              </a:rPr>
              <a:t>）</a:t>
            </a:r>
            <a:endParaRPr lang="en-US" altLang="ja-JP" sz="1000" dirty="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endParaRPr lang="en-US" altLang="ja-JP" sz="1000" dirty="0">
              <a:latin typeface="HG丸ｺﾞｼｯｸM-PRO" panose="020F0600000000000000" pitchFamily="50" charset="-128"/>
              <a:ea typeface="HG丸ｺﾞｼｯｸM-PRO" panose="020F0600000000000000" pitchFamily="50" charset="-128"/>
            </a:endParaRPr>
          </a:p>
          <a:p>
            <a:pPr marL="0" indent="0">
              <a:buNone/>
            </a:pPr>
            <a:endParaRPr lang="ja-JP" altLang="en-US" sz="2000" dirty="0">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E8D1FB9B-B6E7-4753-9B18-96AEF94A0284}"/>
              </a:ext>
            </a:extLst>
          </p:cNvPr>
          <p:cNvSpPr/>
          <p:nvPr/>
        </p:nvSpPr>
        <p:spPr>
          <a:xfrm>
            <a:off x="6694385" y="3592405"/>
            <a:ext cx="1802736" cy="42435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充当</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0A2BC650-E1BC-4E3A-99BF-ED09472CC1CF}"/>
              </a:ext>
            </a:extLst>
          </p:cNvPr>
          <p:cNvSpPr/>
          <p:nvPr/>
        </p:nvSpPr>
        <p:spPr>
          <a:xfrm>
            <a:off x="8506903" y="3592105"/>
            <a:ext cx="2392219" cy="4220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不足分▲</a:t>
            </a:r>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175,000</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円を納めてください。</a:t>
            </a:r>
          </a:p>
        </p:txBody>
      </p:sp>
      <p:sp>
        <p:nvSpPr>
          <p:cNvPr id="14" name="左大かっこ 13">
            <a:extLst>
              <a:ext uri="{FF2B5EF4-FFF2-40B4-BE49-F238E27FC236}">
                <a16:creationId xmlns:a16="http://schemas.microsoft.com/office/drawing/2014/main" id="{99F0774A-3079-4D0C-93DB-CF2B13F12EAD}"/>
              </a:ext>
            </a:extLst>
          </p:cNvPr>
          <p:cNvSpPr/>
          <p:nvPr/>
        </p:nvSpPr>
        <p:spPr>
          <a:xfrm rot="5400000">
            <a:off x="7467768" y="2532177"/>
            <a:ext cx="275534" cy="1802736"/>
          </a:xfrm>
          <a:prstGeom prst="leftBracket">
            <a:avLst>
              <a:gd name="adj" fmla="val 27846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2871162" y="3074182"/>
            <a:ext cx="1051237" cy="461665"/>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退会給付金</a:t>
            </a:r>
            <a:r>
              <a:rPr kumimoji="1" lang="en-US" altLang="ja-JP" sz="1200" dirty="0">
                <a:latin typeface="HG丸ｺﾞｼｯｸM-PRO" panose="020F0600000000000000" pitchFamily="50" charset="-128"/>
                <a:ea typeface="HG丸ｺﾞｼｯｸM-PRO" panose="020F0600000000000000" pitchFamily="50" charset="-128"/>
              </a:rPr>
              <a:t>800,000</a:t>
            </a:r>
            <a:r>
              <a:rPr kumimoji="1" lang="ja-JP" altLang="en-US" sz="1200" dirty="0">
                <a:latin typeface="HG丸ｺﾞｼｯｸM-PRO" panose="020F0600000000000000" pitchFamily="50" charset="-128"/>
                <a:ea typeface="HG丸ｺﾞｼｯｸM-PRO" panose="020F0600000000000000" pitchFamily="50" charset="-128"/>
              </a:rPr>
              <a:t>円</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A3BE1358-FCD0-4665-A5FC-CE9BCB434C22}"/>
              </a:ext>
            </a:extLst>
          </p:cNvPr>
          <p:cNvSpPr txBox="1"/>
          <p:nvPr/>
        </p:nvSpPr>
        <p:spPr>
          <a:xfrm>
            <a:off x="7047046" y="3064945"/>
            <a:ext cx="1093643" cy="461665"/>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退会給付金</a:t>
            </a:r>
            <a:r>
              <a:rPr lang="en-US" altLang="ja-JP" sz="1200" dirty="0">
                <a:latin typeface="HG丸ｺﾞｼｯｸM-PRO" panose="020F0600000000000000" pitchFamily="50" charset="-128"/>
                <a:ea typeface="HG丸ｺﾞｼｯｸM-PRO" panose="020F0600000000000000" pitchFamily="50" charset="-128"/>
              </a:rPr>
              <a:t>5</a:t>
            </a:r>
            <a:r>
              <a:rPr kumimoji="1" lang="en-US" altLang="ja-JP" sz="1200" dirty="0">
                <a:latin typeface="HG丸ｺﾞｼｯｸM-PRO" panose="020F0600000000000000" pitchFamily="50" charset="-128"/>
                <a:ea typeface="HG丸ｺﾞｼｯｸM-PRO" panose="020F0600000000000000" pitchFamily="50" charset="-128"/>
              </a:rPr>
              <a:t>00,000</a:t>
            </a:r>
            <a:r>
              <a:rPr kumimoji="1" lang="ja-JP" altLang="en-US" sz="1200" dirty="0">
                <a:latin typeface="HG丸ｺﾞｼｯｸM-PRO" panose="020F0600000000000000" pitchFamily="50" charset="-128"/>
                <a:ea typeface="HG丸ｺﾞｼｯｸM-PRO" panose="020F0600000000000000" pitchFamily="50" charset="-128"/>
              </a:rPr>
              <a:t>円</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17" name="右中かっこ 16">
            <a:extLst>
              <a:ext uri="{FF2B5EF4-FFF2-40B4-BE49-F238E27FC236}">
                <a16:creationId xmlns:a16="http://schemas.microsoft.com/office/drawing/2014/main" id="{530FF19E-1093-40D2-A79B-AABB4788AA0C}"/>
              </a:ext>
            </a:extLst>
          </p:cNvPr>
          <p:cNvSpPr/>
          <p:nvPr/>
        </p:nvSpPr>
        <p:spPr>
          <a:xfrm rot="5400000">
            <a:off x="2009000" y="2886350"/>
            <a:ext cx="318962" cy="2624280"/>
          </a:xfrm>
          <a:prstGeom prst="rightBrace">
            <a:avLst>
              <a:gd name="adj1" fmla="val 10678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右中かっこ 18">
            <a:extLst>
              <a:ext uri="{FF2B5EF4-FFF2-40B4-BE49-F238E27FC236}">
                <a16:creationId xmlns:a16="http://schemas.microsoft.com/office/drawing/2014/main" id="{1F6527BE-D38F-4801-AECE-622EC8605C46}"/>
              </a:ext>
            </a:extLst>
          </p:cNvPr>
          <p:cNvSpPr/>
          <p:nvPr/>
        </p:nvSpPr>
        <p:spPr>
          <a:xfrm rot="5400000">
            <a:off x="8642163" y="2058053"/>
            <a:ext cx="318962" cy="4194955"/>
          </a:xfrm>
          <a:prstGeom prst="rightBrace">
            <a:avLst>
              <a:gd name="adj1" fmla="val 10678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A2A0CCF-19DA-4093-9262-8E40413122F4}"/>
              </a:ext>
            </a:extLst>
          </p:cNvPr>
          <p:cNvSpPr txBox="1"/>
          <p:nvPr/>
        </p:nvSpPr>
        <p:spPr>
          <a:xfrm>
            <a:off x="7538133" y="4315012"/>
            <a:ext cx="2392219"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基準掛金</a:t>
            </a:r>
            <a:r>
              <a:rPr kumimoji="1" lang="en-US" altLang="ja-JP" sz="1200" dirty="0">
                <a:latin typeface="HG丸ｺﾞｼｯｸM-PRO" panose="020F0600000000000000" pitchFamily="50" charset="-128"/>
                <a:ea typeface="HG丸ｺﾞｼｯｸM-PRO" panose="020F0600000000000000" pitchFamily="50" charset="-128"/>
              </a:rPr>
              <a:t>60</a:t>
            </a:r>
            <a:r>
              <a:rPr kumimoji="1" lang="ja-JP" altLang="en-US" sz="1200" dirty="0">
                <a:latin typeface="HG丸ｺﾞｼｯｸM-PRO" panose="020F0600000000000000" pitchFamily="50" charset="-128"/>
                <a:ea typeface="HG丸ｺﾞｼｯｸM-PRO" panose="020F0600000000000000" pitchFamily="50" charset="-128"/>
              </a:rPr>
              <a:t>歳　</a:t>
            </a:r>
            <a:r>
              <a:rPr kumimoji="1" lang="en-US" altLang="ja-JP" sz="1200" dirty="0">
                <a:latin typeface="HG丸ｺﾞｼｯｸM-PRO" panose="020F0600000000000000" pitchFamily="50" charset="-128"/>
                <a:ea typeface="HG丸ｺﾞｼｯｸM-PRO" panose="020F0600000000000000" pitchFamily="50" charset="-128"/>
              </a:rPr>
              <a:t>675,000</a:t>
            </a:r>
            <a:r>
              <a:rPr kumimoji="1" lang="ja-JP" altLang="en-US" sz="1200" dirty="0">
                <a:latin typeface="HG丸ｺﾞｼｯｸM-PRO" panose="020F0600000000000000" pitchFamily="50" charset="-128"/>
                <a:ea typeface="HG丸ｺﾞｼｯｸM-PRO" panose="020F0600000000000000" pitchFamily="50" charset="-128"/>
              </a:rPr>
              <a:t>円</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EC8161BD-BC13-4E9C-B838-D88AE3433511}"/>
              </a:ext>
            </a:extLst>
          </p:cNvPr>
          <p:cNvSpPr txBox="1"/>
          <p:nvPr/>
        </p:nvSpPr>
        <p:spPr>
          <a:xfrm>
            <a:off x="840827" y="5195619"/>
            <a:ext cx="10169237" cy="1077218"/>
          </a:xfrm>
          <a:prstGeom prst="rect">
            <a:avLst/>
          </a:prstGeom>
          <a:noFill/>
        </p:spPr>
        <p:txBody>
          <a:bodyPr wrap="square" rtlCol="0">
            <a:spAutoFit/>
          </a:bodyPr>
          <a:lstStyle/>
          <a:p>
            <a:pPr marL="0" indent="0">
              <a:buNone/>
            </a:pPr>
            <a:r>
              <a:rPr lang="ja-JP" altLang="en-US" sz="1600" dirty="0">
                <a:latin typeface="HG丸ｺﾞｼｯｸM-PRO" panose="020F0600000000000000" pitchFamily="50" charset="-128"/>
                <a:ea typeface="HG丸ｺﾞｼｯｸM-PRO" panose="020F0600000000000000" pitchFamily="50" charset="-128"/>
              </a:rPr>
              <a:t>この基準掛金額は相互扶助を基本理念として各種事業の財源としております。</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したがって、</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加入後の脱退及び基準掛金の還付はできませんので御承知ください。</a:t>
            </a:r>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FAB18F58-A5A2-45E6-A492-328693B4F5A3}"/>
              </a:ext>
            </a:extLst>
          </p:cNvPr>
          <p:cNvSpPr/>
          <p:nvPr/>
        </p:nvSpPr>
        <p:spPr>
          <a:xfrm>
            <a:off x="748145" y="1925881"/>
            <a:ext cx="5261154" cy="286609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1D2659DB-295D-4178-9DCC-08D1F3E5206F}"/>
              </a:ext>
            </a:extLst>
          </p:cNvPr>
          <p:cNvSpPr/>
          <p:nvPr/>
        </p:nvSpPr>
        <p:spPr>
          <a:xfrm>
            <a:off x="6373090" y="1925881"/>
            <a:ext cx="4980709" cy="2866094"/>
          </a:xfrm>
          <a:prstGeom prst="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コンテンツ プレースホルダー 2">
            <a:extLst>
              <a:ext uri="{FF2B5EF4-FFF2-40B4-BE49-F238E27FC236}">
                <a16:creationId xmlns:a16="http://schemas.microsoft.com/office/drawing/2014/main" id="{749BC944-10E2-4571-9ADA-3E4B34BD2CA6}"/>
              </a:ext>
            </a:extLst>
          </p:cNvPr>
          <p:cNvSpPr txBox="1">
            <a:spLocks/>
          </p:cNvSpPr>
          <p:nvPr/>
        </p:nvSpPr>
        <p:spPr>
          <a:xfrm>
            <a:off x="867926" y="2036922"/>
            <a:ext cx="4803784" cy="4851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1900" dirty="0">
                <a:solidFill>
                  <a:schemeClr val="tx1"/>
                </a:solidFill>
                <a:highlight>
                  <a:srgbClr val="99FF99"/>
                </a:highlight>
                <a:latin typeface="HG丸ｺﾞｼｯｸM-PRO" panose="020F0600000000000000" pitchFamily="50" charset="-128"/>
                <a:ea typeface="HG丸ｺﾞｼｯｸM-PRO" panose="020F0600000000000000" pitchFamily="50" charset="-128"/>
              </a:rPr>
              <a:t>｢</a:t>
            </a:r>
            <a:r>
              <a:rPr lang="ja-JP" altLang="en-US" sz="1900" dirty="0">
                <a:solidFill>
                  <a:schemeClr val="tx1"/>
                </a:solidFill>
                <a:highlight>
                  <a:srgbClr val="99FF99"/>
                </a:highlight>
                <a:latin typeface="HG丸ｺﾞｼｯｸM-PRO" panose="020F0600000000000000" pitchFamily="50" charset="-128"/>
                <a:ea typeface="HG丸ｺﾞｼｯｸM-PRO" panose="020F0600000000000000" pitchFamily="50" charset="-128"/>
              </a:rPr>
              <a:t>退会給付金</a:t>
            </a:r>
            <a:r>
              <a:rPr lang="en-US" altLang="ja-JP" sz="1900" dirty="0">
                <a:solidFill>
                  <a:schemeClr val="tx1"/>
                </a:solidFill>
                <a:highlight>
                  <a:srgbClr val="99FF99"/>
                </a:highlight>
                <a:latin typeface="HG丸ｺﾞｼｯｸM-PRO" panose="020F0600000000000000" pitchFamily="50" charset="-128"/>
                <a:ea typeface="HG丸ｺﾞｼｯｸM-PRO" panose="020F0600000000000000" pitchFamily="50" charset="-128"/>
              </a:rPr>
              <a:t>｣</a:t>
            </a:r>
            <a:r>
              <a:rPr lang="ja-JP" altLang="en-US" sz="1900" dirty="0">
                <a:solidFill>
                  <a:schemeClr val="tx1"/>
                </a:solidFill>
                <a:highlight>
                  <a:srgbClr val="99FF99"/>
                </a:highlight>
                <a:latin typeface="HG丸ｺﾞｼｯｸM-PRO" panose="020F0600000000000000" pitchFamily="50" charset="-128"/>
                <a:ea typeface="HG丸ｺﾞｼｯｸM-PRO" panose="020F0600000000000000" pitchFamily="50" charset="-128"/>
              </a:rPr>
              <a:t>　</a:t>
            </a:r>
            <a:r>
              <a:rPr lang="en-US" altLang="ja-JP" sz="1900" dirty="0">
                <a:solidFill>
                  <a:schemeClr val="tx1"/>
                </a:solidFill>
                <a:highlight>
                  <a:srgbClr val="99FF99"/>
                </a:highlight>
                <a:latin typeface="HG丸ｺﾞｼｯｸM-PRO" panose="020F0600000000000000" pitchFamily="50" charset="-128"/>
                <a:ea typeface="HG丸ｺﾞｼｯｸM-PRO" panose="020F0600000000000000" pitchFamily="50" charset="-128"/>
              </a:rPr>
              <a:t> </a:t>
            </a:r>
            <a:r>
              <a:rPr lang="ja-JP" altLang="en-US" sz="1900" dirty="0">
                <a:solidFill>
                  <a:schemeClr val="tx1"/>
                </a:solidFill>
                <a:highlight>
                  <a:srgbClr val="99FF99"/>
                </a:highlight>
                <a:latin typeface="HG丸ｺﾞｼｯｸM-PRO" panose="020F0600000000000000" pitchFamily="50" charset="-128"/>
                <a:ea typeface="HG丸ｺﾞｼｯｸM-PRO" panose="020F0600000000000000" pitchFamily="50" charset="-128"/>
              </a:rPr>
              <a:t>＞　基準掛金　</a:t>
            </a:r>
            <a:endParaRPr lang="en-US" altLang="ja-JP" sz="1900" dirty="0">
              <a:solidFill>
                <a:schemeClr val="tx1"/>
              </a:solidFill>
              <a:highlight>
                <a:srgbClr val="99FF99"/>
              </a:highlight>
              <a:latin typeface="HG丸ｺﾞｼｯｸM-PRO" panose="020F0600000000000000" pitchFamily="50" charset="-128"/>
              <a:ea typeface="HG丸ｺﾞｼｯｸM-PRO" panose="020F0600000000000000" pitchFamily="50" charset="-128"/>
            </a:endParaRPr>
          </a:p>
          <a:p>
            <a:pPr marL="0" indent="0" algn="ctr">
              <a:buNone/>
            </a:pPr>
            <a:r>
              <a:rPr lang="ja-JP" altLang="en-US" sz="1900" dirty="0">
                <a:solidFill>
                  <a:schemeClr val="tx1"/>
                </a:solidFill>
                <a:latin typeface="HG丸ｺﾞｼｯｸM-PRO" panose="020F0600000000000000" pitchFamily="50" charset="-128"/>
                <a:ea typeface="HG丸ｺﾞｼｯｸM-PRO" panose="020F0600000000000000" pitchFamily="50" charset="-128"/>
              </a:rPr>
              <a:t>→充当後の残額を給付します</a:t>
            </a:r>
            <a:r>
              <a:rPr lang="en-US" altLang="ja-JP" sz="1900" dirty="0">
                <a:solidFill>
                  <a:schemeClr val="tx1"/>
                </a:solidFill>
                <a:latin typeface="HG丸ｺﾞｼｯｸM-PRO" panose="020F0600000000000000" pitchFamily="50" charset="-128"/>
                <a:ea typeface="HG丸ｺﾞｼｯｸM-PRO" panose="020F0600000000000000" pitchFamily="50" charset="-128"/>
              </a:rPr>
              <a:t>｡</a:t>
            </a:r>
          </a:p>
          <a:p>
            <a:pPr marL="0" indent="0">
              <a:buFont typeface="Arial" panose="020B0604020202020204" pitchFamily="34" charset="0"/>
              <a:buNone/>
            </a:pPr>
            <a:endParaRPr lang="en-US" altLang="ja-JP" sz="1000" dirty="0">
              <a:latin typeface="HG丸ｺﾞｼｯｸM-PRO" panose="020F0600000000000000" pitchFamily="50" charset="-128"/>
              <a:ea typeface="HG丸ｺﾞｼｯｸM-PRO" panose="020F0600000000000000" pitchFamily="50" charset="-128"/>
            </a:endParaRPr>
          </a:p>
          <a:p>
            <a:pPr marL="0" indent="0">
              <a:buNone/>
            </a:pPr>
            <a:endParaRPr lang="ja-JP" altLang="en-US" sz="2000" dirty="0">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id="{78917300-21D6-44C5-82F0-F2A287EDD2AD}"/>
              </a:ext>
            </a:extLst>
          </p:cNvPr>
          <p:cNvSpPr txBox="1"/>
          <p:nvPr/>
        </p:nvSpPr>
        <p:spPr>
          <a:xfrm>
            <a:off x="926664" y="6100383"/>
            <a:ext cx="5029860" cy="430887"/>
          </a:xfrm>
          <a:prstGeom prst="rect">
            <a:avLst/>
          </a:prstGeom>
          <a:solidFill>
            <a:schemeClr val="accent1">
              <a:lumMod val="40000"/>
              <a:lumOff val="60000"/>
            </a:schemeClr>
          </a:solidFill>
        </p:spPr>
        <p:txBody>
          <a:bodyPr wrap="square" rtlCol="0">
            <a:spAutoFit/>
          </a:bodyPr>
          <a:lstStyle/>
          <a:p>
            <a:r>
              <a:rPr kumimoji="1" lang="ja-JP" altLang="en-US" sz="2200" dirty="0">
                <a:latin typeface="HG丸ｺﾞｼｯｸM-PRO" panose="020F0600000000000000" pitchFamily="50" charset="-128"/>
                <a:ea typeface="HG丸ｺﾞｼｯｸM-PRO" panose="020F0600000000000000" pitchFamily="50" charset="-128"/>
              </a:rPr>
              <a:t>○加入者には５月中旬に関係書類送付</a:t>
            </a:r>
            <a:endParaRPr kumimoji="1" lang="en-US" altLang="ja-JP" sz="2200" dirty="0">
              <a:latin typeface="HG丸ｺﾞｼｯｸM-PRO" panose="020F0600000000000000" pitchFamily="50" charset="-128"/>
              <a:ea typeface="HG丸ｺﾞｼｯｸM-PRO" panose="020F0600000000000000" pitchFamily="50" charset="-128"/>
            </a:endParaRPr>
          </a:p>
        </p:txBody>
      </p:sp>
      <p:pic>
        <p:nvPicPr>
          <p:cNvPr id="29" name="オーディオ 28">
            <a:hlinkClick r:id="" action="ppaction://media"/>
            <a:extLst>
              <a:ext uri="{FF2B5EF4-FFF2-40B4-BE49-F238E27FC236}">
                <a16:creationId xmlns:a16="http://schemas.microsoft.com/office/drawing/2014/main" id="{D8DB392E-3CB9-4635-A66D-B5F96CA9F4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84360361"/>
      </p:ext>
    </p:extLst>
  </p:cSld>
  <p:clrMapOvr>
    <a:masterClrMapping/>
  </p:clrMapOvr>
  <mc:AlternateContent xmlns:mc="http://schemas.openxmlformats.org/markup-compatibility/2006" xmlns:p14="http://schemas.microsoft.com/office/powerpoint/2010/main">
    <mc:Choice Requires="p14">
      <p:transition spd="slow" p14:dur="2000" advTm="38180"/>
    </mc:Choice>
    <mc:Fallback xmlns="">
      <p:transition spd="slow" advTm="38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3F81FD3-D6A0-44CB-9A26-C97AACDE68DF}"/>
              </a:ext>
            </a:extLst>
          </p:cNvPr>
          <p:cNvPicPr>
            <a:picLocks noChangeAspect="1"/>
          </p:cNvPicPr>
          <p:nvPr/>
        </p:nvPicPr>
        <p:blipFill rotWithShape="1">
          <a:blip r:embed="rId5"/>
          <a:srcRect l="1478" t="3298" b="9138"/>
          <a:stretch/>
        </p:blipFill>
        <p:spPr>
          <a:xfrm>
            <a:off x="1751853" y="1174039"/>
            <a:ext cx="9593479" cy="5380219"/>
          </a:xfrm>
          <a:prstGeom prst="rect">
            <a:avLst/>
          </a:prstGeom>
        </p:spPr>
      </p:pic>
      <p:sp>
        <p:nvSpPr>
          <p:cNvPr id="4" name="スライド番号プレースホルダー 3">
            <a:extLst>
              <a:ext uri="{FF2B5EF4-FFF2-40B4-BE49-F238E27FC236}">
                <a16:creationId xmlns:a16="http://schemas.microsoft.com/office/drawing/2014/main" id="{31596D59-D957-4EC1-B8AD-5514A06109A1}"/>
              </a:ext>
            </a:extLst>
          </p:cNvPr>
          <p:cNvSpPr>
            <a:spLocks noGrp="1"/>
          </p:cNvSpPr>
          <p:nvPr>
            <p:ph type="sldNum" sz="quarter" idx="12"/>
          </p:nvPr>
        </p:nvSpPr>
        <p:spPr/>
        <p:txBody>
          <a:bodyPr/>
          <a:lstStyle/>
          <a:p>
            <a:fld id="{4F4F5B68-5971-4DD5-9BAE-CFB197CB6D3D}" type="slidenum">
              <a:rPr kumimoji="1" lang="ja-JP" altLang="en-US" smtClean="0"/>
              <a:t>13</a:t>
            </a:fld>
            <a:endParaRPr kumimoji="1" lang="ja-JP" altLang="en-US"/>
          </a:p>
        </p:txBody>
      </p:sp>
      <p:sp>
        <p:nvSpPr>
          <p:cNvPr id="7" name="タイトル 1">
            <a:extLst>
              <a:ext uri="{FF2B5EF4-FFF2-40B4-BE49-F238E27FC236}">
                <a16:creationId xmlns:a16="http://schemas.microsoft.com/office/drawing/2014/main" id="{575EE22B-ED59-4E7F-8B48-B925B822D63F}"/>
              </a:ext>
            </a:extLst>
          </p:cNvPr>
          <p:cNvSpPr>
            <a:spLocks noGrp="1"/>
          </p:cNvSpPr>
          <p:nvPr>
            <p:ph type="title"/>
          </p:nvPr>
        </p:nvSpPr>
        <p:spPr>
          <a:xfrm>
            <a:off x="822000" y="151610"/>
            <a:ext cx="10548000" cy="612000"/>
          </a:xfrm>
          <a:solidFill>
            <a:srgbClr val="7030A0"/>
          </a:solidFill>
          <a:scene3d>
            <a:camera prst="orthographicFront"/>
            <a:lightRig rig="threePt" dir="t"/>
          </a:scene3d>
          <a:sp3d>
            <a:bevelT/>
          </a:sp3d>
        </p:spPr>
        <p:txBody>
          <a:bodyPr tIns="72000">
            <a:normAutofit fontScale="90000"/>
          </a:bodyPr>
          <a:lstStyle/>
          <a:p>
            <a:pPr algn="ctr"/>
            <a:r>
              <a:rPr kumimoji="1" lang="ja-JP" altLang="en-US" sz="4000" b="1" dirty="0">
                <a:solidFill>
                  <a:schemeClr val="bg1"/>
                </a:solidFill>
              </a:rPr>
              <a:t>退職後のフロー図</a:t>
            </a:r>
          </a:p>
        </p:txBody>
      </p:sp>
      <p:sp>
        <p:nvSpPr>
          <p:cNvPr id="8" name="吹き出し: 線 7">
            <a:extLst>
              <a:ext uri="{FF2B5EF4-FFF2-40B4-BE49-F238E27FC236}">
                <a16:creationId xmlns:a16="http://schemas.microsoft.com/office/drawing/2014/main" id="{A9CC7426-3CB9-4BAC-80C4-B20E3AEB9C35}"/>
              </a:ext>
            </a:extLst>
          </p:cNvPr>
          <p:cNvSpPr/>
          <p:nvPr/>
        </p:nvSpPr>
        <p:spPr>
          <a:xfrm>
            <a:off x="161865" y="1585527"/>
            <a:ext cx="2772000" cy="1379985"/>
          </a:xfrm>
          <a:prstGeom prst="borderCallout1">
            <a:avLst>
              <a:gd name="adj1" fmla="val 45096"/>
              <a:gd name="adj2" fmla="val 102089"/>
              <a:gd name="adj3" fmla="val 59789"/>
              <a:gd name="adj4" fmla="val 118848"/>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400" dirty="0">
                <a:solidFill>
                  <a:schemeClr val="tx1"/>
                </a:solidFill>
              </a:rPr>
              <a:t>こちらに該当する方の説明は、「互助資料３　退職後に有期職員となられる方の互助組合の加入等」で解説します。</a:t>
            </a:r>
            <a:endParaRPr lang="en-US" altLang="ja-JP" sz="1400" dirty="0">
              <a:solidFill>
                <a:schemeClr val="tx1"/>
              </a:solidFill>
            </a:endParaRPr>
          </a:p>
          <a:p>
            <a:pPr algn="ctr"/>
            <a:endParaRPr lang="en-US" altLang="ja-JP" sz="900" dirty="0">
              <a:solidFill>
                <a:schemeClr val="tx1"/>
              </a:solidFill>
            </a:endParaRPr>
          </a:p>
          <a:p>
            <a:pPr algn="ctr"/>
            <a:r>
              <a:rPr lang="ja-JP" altLang="en-US" sz="1200" dirty="0">
                <a:solidFill>
                  <a:schemeClr val="tx1"/>
                </a:solidFill>
              </a:rPr>
              <a:t>関係書類はこちら</a:t>
            </a:r>
            <a:endParaRPr kumimoji="1" lang="en-US" altLang="ja-JP" sz="1200" dirty="0">
              <a:solidFill>
                <a:schemeClr val="tx1"/>
              </a:solidFill>
            </a:endParaRPr>
          </a:p>
        </p:txBody>
      </p:sp>
      <p:sp>
        <p:nvSpPr>
          <p:cNvPr id="9" name="正方形/長方形 8">
            <a:extLst>
              <a:ext uri="{FF2B5EF4-FFF2-40B4-BE49-F238E27FC236}">
                <a16:creationId xmlns:a16="http://schemas.microsoft.com/office/drawing/2014/main" id="{8D806EAB-E375-40E4-B957-9BB42234A103}"/>
              </a:ext>
            </a:extLst>
          </p:cNvPr>
          <p:cNvSpPr/>
          <p:nvPr/>
        </p:nvSpPr>
        <p:spPr>
          <a:xfrm>
            <a:off x="3433290" y="2012524"/>
            <a:ext cx="1975618" cy="792000"/>
          </a:xfrm>
          <a:prstGeom prst="rect">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A32613F7-B19D-46DA-B2DA-E0B9C3B6A343}"/>
              </a:ext>
            </a:extLst>
          </p:cNvPr>
          <p:cNvCxnSpPr>
            <a:cxnSpLocks/>
          </p:cNvCxnSpPr>
          <p:nvPr/>
        </p:nvCxnSpPr>
        <p:spPr>
          <a:xfrm>
            <a:off x="920937" y="2884872"/>
            <a:ext cx="1237673" cy="0"/>
          </a:xfrm>
          <a:prstGeom prst="line">
            <a:avLst/>
          </a:prstGeom>
          <a:ln w="19050">
            <a:solidFill>
              <a:srgbClr val="FF99FF"/>
            </a:solidFill>
          </a:ln>
        </p:spPr>
        <p:style>
          <a:lnRef idx="1">
            <a:schemeClr val="accent1"/>
          </a:lnRef>
          <a:fillRef idx="0">
            <a:schemeClr val="accent1"/>
          </a:fillRef>
          <a:effectRef idx="0">
            <a:schemeClr val="accent1"/>
          </a:effectRef>
          <a:fontRef idx="minor">
            <a:schemeClr val="tx1"/>
          </a:fontRef>
        </p:style>
      </p:cxnSp>
      <p:sp>
        <p:nvSpPr>
          <p:cNvPr id="11" name="矢印: 折線 10">
            <a:extLst>
              <a:ext uri="{FF2B5EF4-FFF2-40B4-BE49-F238E27FC236}">
                <a16:creationId xmlns:a16="http://schemas.microsoft.com/office/drawing/2014/main" id="{A1D79C9D-99C7-48AB-964F-ED9B52CC48F4}"/>
              </a:ext>
            </a:extLst>
          </p:cNvPr>
          <p:cNvSpPr/>
          <p:nvPr/>
        </p:nvSpPr>
        <p:spPr>
          <a:xfrm flipV="1">
            <a:off x="1193409" y="3038076"/>
            <a:ext cx="618838" cy="2833432"/>
          </a:xfrm>
          <a:prstGeom prst="bentArrow">
            <a:avLst>
              <a:gd name="adj1" fmla="val 4233"/>
              <a:gd name="adj2" fmla="val 9935"/>
              <a:gd name="adj3" fmla="val 27780"/>
              <a:gd name="adj4" fmla="val 32321"/>
            </a:avLst>
          </a:prstGeom>
          <a:solidFill>
            <a:srgbClr val="FF99CC"/>
          </a:solidFill>
          <a:ln>
            <a:solidFill>
              <a:srgbClr val="FF99FF"/>
            </a:solidFill>
          </a:ln>
          <a:scene3d>
            <a:camera prst="orthographicFront">
              <a:rot lat="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a:extLst>
              <a:ext uri="{FF2B5EF4-FFF2-40B4-BE49-F238E27FC236}">
                <a16:creationId xmlns:a16="http://schemas.microsoft.com/office/drawing/2014/main" id="{6B135411-9060-4AAF-8613-633E2D2662C6}"/>
              </a:ext>
            </a:extLst>
          </p:cNvPr>
          <p:cNvSpPr/>
          <p:nvPr/>
        </p:nvSpPr>
        <p:spPr>
          <a:xfrm>
            <a:off x="1787512" y="4179169"/>
            <a:ext cx="8463129" cy="67806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6C0E9F8-AE8D-4371-AC8D-BE3B5B047267}"/>
              </a:ext>
            </a:extLst>
          </p:cNvPr>
          <p:cNvSpPr/>
          <p:nvPr/>
        </p:nvSpPr>
        <p:spPr>
          <a:xfrm>
            <a:off x="1832433" y="4912570"/>
            <a:ext cx="8408971" cy="651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ED4FFAB-BA3F-4F57-8C35-C141F3A3072E}"/>
              </a:ext>
            </a:extLst>
          </p:cNvPr>
          <p:cNvSpPr/>
          <p:nvPr/>
        </p:nvSpPr>
        <p:spPr>
          <a:xfrm>
            <a:off x="1818604" y="5617695"/>
            <a:ext cx="8408970" cy="864000"/>
          </a:xfrm>
          <a:prstGeom prst="rect">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吹き出し: 線 14">
            <a:extLst>
              <a:ext uri="{FF2B5EF4-FFF2-40B4-BE49-F238E27FC236}">
                <a16:creationId xmlns:a16="http://schemas.microsoft.com/office/drawing/2014/main" id="{161B6AD1-9CB7-4A22-BD9B-2630B0448024}"/>
              </a:ext>
            </a:extLst>
          </p:cNvPr>
          <p:cNvSpPr/>
          <p:nvPr/>
        </p:nvSpPr>
        <p:spPr>
          <a:xfrm>
            <a:off x="9059776" y="2866614"/>
            <a:ext cx="2844000" cy="972253"/>
          </a:xfrm>
          <a:prstGeom prst="borderCallout1">
            <a:avLst>
              <a:gd name="adj1" fmla="val 108576"/>
              <a:gd name="adj2" fmla="val 50398"/>
              <a:gd name="adj3" fmla="val 141264"/>
              <a:gd name="adj4" fmla="val 35816"/>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退職時の給付金等の説明は、「互助資料１　退職時給付金等の手続」で解説します。</a:t>
            </a:r>
            <a:endParaRPr lang="en-US" altLang="ja-JP" sz="1400" dirty="0">
              <a:solidFill>
                <a:schemeClr val="tx1"/>
              </a:solidFill>
            </a:endParaRPr>
          </a:p>
        </p:txBody>
      </p:sp>
      <p:sp>
        <p:nvSpPr>
          <p:cNvPr id="16" name="テキスト ボックス 15">
            <a:extLst>
              <a:ext uri="{FF2B5EF4-FFF2-40B4-BE49-F238E27FC236}">
                <a16:creationId xmlns:a16="http://schemas.microsoft.com/office/drawing/2014/main" id="{F8434BCD-1D01-4EDF-AE68-B45DD05E8417}"/>
              </a:ext>
            </a:extLst>
          </p:cNvPr>
          <p:cNvSpPr txBox="1"/>
          <p:nvPr/>
        </p:nvSpPr>
        <p:spPr>
          <a:xfrm>
            <a:off x="8780554" y="1199581"/>
            <a:ext cx="2844000" cy="584775"/>
          </a:xfrm>
          <a:prstGeom prst="rect">
            <a:avLst/>
          </a:prstGeom>
          <a:noFill/>
          <a:ln w="12700">
            <a:solidFill>
              <a:srgbClr val="FF0000"/>
            </a:solidFill>
          </a:ln>
        </p:spPr>
        <p:txBody>
          <a:bodyPr wrap="square" rtlCol="0">
            <a:spAutoFit/>
          </a:bodyPr>
          <a:lstStyle/>
          <a:p>
            <a:r>
              <a:rPr lang="ja-JP" altLang="en-US" sz="1600" dirty="0"/>
              <a:t>この動画では、赤枠内の書類の説明が終了しました。</a:t>
            </a:r>
            <a:endParaRPr kumimoji="1" lang="ja-JP" altLang="en-US" sz="1600" dirty="0"/>
          </a:p>
        </p:txBody>
      </p:sp>
      <p:cxnSp>
        <p:nvCxnSpPr>
          <p:cNvPr id="17" name="直線コネクタ 16">
            <a:extLst>
              <a:ext uri="{FF2B5EF4-FFF2-40B4-BE49-F238E27FC236}">
                <a16:creationId xmlns:a16="http://schemas.microsoft.com/office/drawing/2014/main" id="{2F2E130F-3DA4-47C1-880E-0B5DC4019A3A}"/>
              </a:ext>
            </a:extLst>
          </p:cNvPr>
          <p:cNvCxnSpPr>
            <a:cxnSpLocks/>
          </p:cNvCxnSpPr>
          <p:nvPr/>
        </p:nvCxnSpPr>
        <p:spPr>
          <a:xfrm>
            <a:off x="10344387" y="1491968"/>
            <a:ext cx="6013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オーディオ 2">
            <a:hlinkClick r:id="" action="ppaction://media"/>
            <a:extLst>
              <a:ext uri="{FF2B5EF4-FFF2-40B4-BE49-F238E27FC236}">
                <a16:creationId xmlns:a16="http://schemas.microsoft.com/office/drawing/2014/main" id="{9497E17F-457C-4A02-ABC6-A2C2BE6CFB6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75160333"/>
      </p:ext>
    </p:extLst>
  </p:cSld>
  <p:clrMapOvr>
    <a:masterClrMapping/>
  </p:clrMapOvr>
  <mc:AlternateContent xmlns:mc="http://schemas.openxmlformats.org/markup-compatibility/2006" xmlns:p14="http://schemas.microsoft.com/office/powerpoint/2010/main">
    <mc:Choice Requires="p14">
      <p:transition spd="slow" p14:dur="2000" advTm="38073"/>
    </mc:Choice>
    <mc:Fallback xmlns="">
      <p:transition spd="slow" advTm="380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4800"/>
          </a:xfrm>
          <a:solidFill>
            <a:srgbClr val="00B0F0"/>
          </a:solidFill>
          <a:scene3d>
            <a:camera prst="orthographicFront"/>
            <a:lightRig rig="threePt" dir="t"/>
          </a:scene3d>
          <a:sp3d>
            <a:bevelT/>
          </a:sp3d>
        </p:spPr>
        <p:txBody>
          <a:bodyPr anchor="ctr" anchorCtr="1">
            <a:normAutofit fontScale="90000"/>
          </a:bodyPr>
          <a:lstStyle/>
          <a:p>
            <a:r>
              <a:rPr lang="ja-JP" altLang="en-US" b="1" dirty="0">
                <a:latin typeface="HG丸ｺﾞｼｯｸM-PRO" panose="020F0600000000000000" pitchFamily="50" charset="-128"/>
                <a:ea typeface="HG丸ｺﾞｼｯｸM-PRO" panose="020F0600000000000000" pitchFamily="50" charset="-128"/>
              </a:rPr>
              <a:t>退職医療制度</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838200" y="1209823"/>
            <a:ext cx="10515600" cy="5344435"/>
          </a:xfrm>
        </p:spPr>
        <p:txBody>
          <a:bodyPr>
            <a:noAutofit/>
          </a:bodyPr>
          <a:lstStyle/>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希望者のみ</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公的な医療保険制度ではないため、</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どの医療保険制度に入られても利用可能です。</a:t>
            </a:r>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dirty="0">
                <a:solidFill>
                  <a:srgbClr val="FF0000"/>
                </a:solidFill>
                <a:latin typeface="HG丸ｺﾞｼｯｸM-PRO" panose="020F0600000000000000" pitchFamily="50" charset="-128"/>
                <a:ea typeface="HG丸ｺﾞｼｯｸM-PRO" panose="020F0600000000000000" pitchFamily="50" charset="-128"/>
              </a:rPr>
              <a:t>組合員の減少及び超低金利の長期化に伴い、退職医療制度の財政運営は厳しい状況です。</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rgbClr val="FF0000"/>
                </a:solidFill>
                <a:latin typeface="HG丸ｺﾞｼｯｸM-PRO" panose="020F0600000000000000" pitchFamily="50" charset="-128"/>
                <a:ea typeface="HG丸ｺﾞｼｯｸM-PRO" panose="020F0600000000000000" pitchFamily="50" charset="-128"/>
              </a:rPr>
              <a:t>　　本年度財政健全化を図るため、事業等の見直しを検討しており、</a:t>
            </a:r>
            <a:r>
              <a:rPr lang="ja-JP" altLang="en-US" sz="160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今後事業の見直しを行った場合、事業内容　</a:t>
            </a:r>
            <a:endParaRPr lang="en-US" altLang="ja-JP" sz="160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endParaRPr>
          </a:p>
          <a:p>
            <a:pPr marL="0" indent="0">
              <a:buNone/>
            </a:pPr>
            <a:r>
              <a:rPr lang="ja-JP" altLang="en-US" sz="160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　を変更</a:t>
            </a:r>
            <a:r>
              <a:rPr lang="ja-JP" altLang="en-US" sz="160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することがあります。</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スライド番号プレースホルダー 7">
            <a:extLst>
              <a:ext uri="{FF2B5EF4-FFF2-40B4-BE49-F238E27FC236}">
                <a16:creationId xmlns:a16="http://schemas.microsoft.com/office/drawing/2014/main" id="{62F844B6-88CE-487C-AFCF-F7EDC2EE8303}"/>
              </a:ext>
            </a:extLst>
          </p:cNvPr>
          <p:cNvSpPr>
            <a:spLocks noGrp="1"/>
          </p:cNvSpPr>
          <p:nvPr>
            <p:ph type="sldNum" sz="quarter" idx="12"/>
          </p:nvPr>
        </p:nvSpPr>
        <p:spPr/>
        <p:txBody>
          <a:bodyPr/>
          <a:lstStyle/>
          <a:p>
            <a:fld id="{4F4F5B68-5971-4DD5-9BAE-CFB197CB6D3D}" type="slidenum">
              <a:rPr kumimoji="1" lang="ja-JP" altLang="en-US" smtClean="0"/>
              <a:t>2</a:t>
            </a:fld>
            <a:endParaRPr kumimoji="1" lang="ja-JP" altLang="en-US"/>
          </a:p>
        </p:txBody>
      </p:sp>
      <p:sp>
        <p:nvSpPr>
          <p:cNvPr id="4" name="テキスト ボックス 3">
            <a:extLst>
              <a:ext uri="{FF2B5EF4-FFF2-40B4-BE49-F238E27FC236}">
                <a16:creationId xmlns:a16="http://schemas.microsoft.com/office/drawing/2014/main" id="{90CD2FFB-D23E-4452-9326-A5267E34D048}"/>
              </a:ext>
            </a:extLst>
          </p:cNvPr>
          <p:cNvSpPr txBox="1"/>
          <p:nvPr/>
        </p:nvSpPr>
        <p:spPr>
          <a:xfrm>
            <a:off x="838200" y="1360228"/>
            <a:ext cx="4793672" cy="805551"/>
          </a:xfrm>
          <a:prstGeom prst="rect">
            <a:avLst/>
          </a:prstGeom>
          <a:solidFill>
            <a:schemeClr val="accent1">
              <a:lumMod val="40000"/>
              <a:lumOff val="60000"/>
            </a:schemeClr>
          </a:solidFill>
        </p:spPr>
        <p:txBody>
          <a:bodyPr wrap="square" lIns="72000" tIns="216000" rIns="72000" bIns="216000" rtlCol="0" anchor="ctr" anchorCtr="0">
            <a:spAutoFit/>
          </a:bodyPr>
          <a:lstStyle/>
          <a:p>
            <a:pPr algn="ctr"/>
            <a:r>
              <a:rPr lang="ja-JP" altLang="en-US" sz="2400" dirty="0">
                <a:solidFill>
                  <a:sysClr val="windowText" lastClr="000000"/>
                </a:solidFill>
                <a:latin typeface="HG丸ｺﾞｼｯｸM-PRO" panose="020F0600000000000000" pitchFamily="50" charset="-128"/>
                <a:ea typeface="HG丸ｺﾞｼｯｸM-PRO" panose="020F0600000000000000" pitchFamily="50" charset="-128"/>
              </a:rPr>
              <a:t>医療給付を中心とした給付事業</a:t>
            </a:r>
            <a:endParaRPr lang="en-US" altLang="ja-JP" sz="24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734ABB70-6416-4C14-BA62-14550F08BC0B}"/>
              </a:ext>
            </a:extLst>
          </p:cNvPr>
          <p:cNvSpPr txBox="1"/>
          <p:nvPr/>
        </p:nvSpPr>
        <p:spPr>
          <a:xfrm>
            <a:off x="6558600" y="1344867"/>
            <a:ext cx="4795200" cy="805551"/>
          </a:xfrm>
          <a:prstGeom prst="rect">
            <a:avLst/>
          </a:prstGeom>
          <a:solidFill>
            <a:schemeClr val="accent1">
              <a:lumMod val="40000"/>
              <a:lumOff val="60000"/>
            </a:schemeClr>
          </a:solidFill>
        </p:spPr>
        <p:txBody>
          <a:bodyPr wrap="square" lIns="72000" tIns="216000" rIns="72000" bIns="216000" rtlCol="0" anchor="ctr" anchorCtr="0">
            <a:spAutoFit/>
          </a:bodyPr>
          <a:lstStyle/>
          <a:p>
            <a:pPr marL="0" indent="0" algn="ctr">
              <a:buNone/>
            </a:pPr>
            <a:r>
              <a:rPr lang="ja-JP" altLang="en-US" sz="2400" dirty="0">
                <a:solidFill>
                  <a:sysClr val="windowText" lastClr="000000"/>
                </a:solidFill>
                <a:latin typeface="HG丸ｺﾞｼｯｸM-PRO" panose="020F0600000000000000" pitchFamily="50" charset="-128"/>
                <a:ea typeface="HG丸ｺﾞｼｯｸM-PRO" panose="020F0600000000000000" pitchFamily="50" charset="-128"/>
              </a:rPr>
              <a:t>人間ドック助成などの福祉事業</a:t>
            </a:r>
            <a:endParaRPr lang="en-US" altLang="ja-JP" sz="24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60D6975C-958F-4A28-8572-19EAA3965C8C}"/>
              </a:ext>
            </a:extLst>
          </p:cNvPr>
          <p:cNvSpPr txBox="1"/>
          <p:nvPr/>
        </p:nvSpPr>
        <p:spPr>
          <a:xfrm>
            <a:off x="3699163" y="3845955"/>
            <a:ext cx="4793672" cy="805551"/>
          </a:xfrm>
          <a:prstGeom prst="rect">
            <a:avLst/>
          </a:prstGeom>
          <a:solidFill>
            <a:srgbClr val="00B0F0"/>
          </a:solidFill>
          <a:ln>
            <a:solidFill>
              <a:schemeClr val="accent1"/>
            </a:solidFill>
          </a:ln>
        </p:spPr>
        <p:txBody>
          <a:bodyPr wrap="square" lIns="72000" tIns="216000" rIns="72000" bIns="216000" rtlCol="0" anchor="ctr" anchorCtr="0">
            <a:spAutoFit/>
          </a:bodyPr>
          <a:lstStyle/>
          <a:p>
            <a:pPr algn="ctr"/>
            <a:r>
              <a:rPr lang="ja-JP" altLang="en-US" sz="2400" dirty="0">
                <a:solidFill>
                  <a:sysClr val="windowText" lastClr="000000"/>
                </a:solidFill>
                <a:latin typeface="HG丸ｺﾞｼｯｸM-PRO" panose="020F0600000000000000" pitchFamily="50" charset="-128"/>
                <a:ea typeface="HG丸ｺﾞｼｯｸM-PRO" panose="020F0600000000000000" pitchFamily="50" charset="-128"/>
              </a:rPr>
              <a:t>退職後の生活をサポート</a:t>
            </a:r>
            <a:endParaRPr lang="en-US" altLang="ja-JP" sz="24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1" name="矢印: 山形 10">
            <a:extLst>
              <a:ext uri="{FF2B5EF4-FFF2-40B4-BE49-F238E27FC236}">
                <a16:creationId xmlns:a16="http://schemas.microsoft.com/office/drawing/2014/main" id="{4F009136-7DC5-44BD-896A-EAFDF98A02B3}"/>
              </a:ext>
            </a:extLst>
          </p:cNvPr>
          <p:cNvSpPr/>
          <p:nvPr/>
        </p:nvSpPr>
        <p:spPr>
          <a:xfrm rot="5400000">
            <a:off x="5934363" y="2392647"/>
            <a:ext cx="323273" cy="1076035"/>
          </a:xfrm>
          <a:prstGeom prst="chevron">
            <a:avLst>
              <a:gd name="adj" fmla="val 58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矢印: 山形 12">
            <a:extLst>
              <a:ext uri="{FF2B5EF4-FFF2-40B4-BE49-F238E27FC236}">
                <a16:creationId xmlns:a16="http://schemas.microsoft.com/office/drawing/2014/main" id="{7BA1411F-ED07-40A0-9A81-407C97E120D1}"/>
              </a:ext>
            </a:extLst>
          </p:cNvPr>
          <p:cNvSpPr/>
          <p:nvPr/>
        </p:nvSpPr>
        <p:spPr>
          <a:xfrm rot="5400000">
            <a:off x="5934363" y="2648585"/>
            <a:ext cx="323273" cy="1076035"/>
          </a:xfrm>
          <a:prstGeom prst="chevron">
            <a:avLst>
              <a:gd name="adj" fmla="val 58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矢印: 山形 13">
            <a:extLst>
              <a:ext uri="{FF2B5EF4-FFF2-40B4-BE49-F238E27FC236}">
                <a16:creationId xmlns:a16="http://schemas.microsoft.com/office/drawing/2014/main" id="{B5BF1276-E835-43BF-9F64-7C7399100A5C}"/>
              </a:ext>
            </a:extLst>
          </p:cNvPr>
          <p:cNvSpPr/>
          <p:nvPr/>
        </p:nvSpPr>
        <p:spPr>
          <a:xfrm rot="5400000">
            <a:off x="5934363" y="2955818"/>
            <a:ext cx="323273" cy="1076035"/>
          </a:xfrm>
          <a:prstGeom prst="chevron">
            <a:avLst>
              <a:gd name="adj" fmla="val 58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id="{2C6CDA02-1C96-47DE-ADF4-7321E13978B1}"/>
              </a:ext>
            </a:extLst>
          </p:cNvPr>
          <p:cNvSpPr txBox="1"/>
          <p:nvPr/>
        </p:nvSpPr>
        <p:spPr>
          <a:xfrm>
            <a:off x="1219200" y="2211502"/>
            <a:ext cx="3705225" cy="369332"/>
          </a:xfrm>
          <a:prstGeom prst="rect">
            <a:avLst/>
          </a:prstGeom>
          <a:noFill/>
        </p:spPr>
        <p:txBody>
          <a:bodyPr wrap="square" rtlCol="0">
            <a:spAutoFit/>
          </a:bodyPr>
          <a:lstStyle/>
          <a:p>
            <a:pPr marL="0" indent="0">
              <a:buNone/>
            </a:pPr>
            <a:r>
              <a:rPr lang="ja-JP" altLang="en-US" sz="1800" dirty="0">
                <a:latin typeface="HG丸ｺﾞｼｯｸM-PRO" panose="020F0600000000000000" pitchFamily="50" charset="-128"/>
                <a:ea typeface="HG丸ｺﾞｼｯｸM-PRO" panose="020F0600000000000000" pitchFamily="50" charset="-128"/>
              </a:rPr>
              <a:t>療養補助金、慶祝金、死亡弔慰金</a:t>
            </a:r>
            <a:endParaRPr lang="en-US" altLang="ja-JP" sz="1800" dirty="0">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F74F321A-7B95-4194-AD01-157872E1BC62}"/>
              </a:ext>
            </a:extLst>
          </p:cNvPr>
          <p:cNvSpPr txBox="1"/>
          <p:nvPr/>
        </p:nvSpPr>
        <p:spPr>
          <a:xfrm>
            <a:off x="6586784" y="2164511"/>
            <a:ext cx="4738832" cy="646331"/>
          </a:xfrm>
          <a:prstGeom prst="rect">
            <a:avLst/>
          </a:prstGeom>
          <a:noFill/>
        </p:spPr>
        <p:txBody>
          <a:bodyPr wrap="square" rtlCol="0">
            <a:sp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１日人間ドック助成、入院助成金、広報誌</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健康記念</a:t>
            </a:r>
            <a:endParaRPr lang="en-US" altLang="ja-JP" sz="1800" dirty="0">
              <a:latin typeface="HG丸ｺﾞｼｯｸM-PRO" panose="020F0600000000000000" pitchFamily="50" charset="-128"/>
              <a:ea typeface="HG丸ｺﾞｼｯｸM-PRO" panose="020F0600000000000000" pitchFamily="50" charset="-128"/>
            </a:endParaRPr>
          </a:p>
        </p:txBody>
      </p:sp>
      <p:pic>
        <p:nvPicPr>
          <p:cNvPr id="9" name="オーディオ 8">
            <a:hlinkClick r:id="" action="ppaction://media"/>
            <a:extLst>
              <a:ext uri="{FF2B5EF4-FFF2-40B4-BE49-F238E27FC236}">
                <a16:creationId xmlns:a16="http://schemas.microsoft.com/office/drawing/2014/main" id="{78A7CB47-B8F9-4F25-B69B-58FF1C52A6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81070736"/>
      </p:ext>
    </p:extLst>
  </p:cSld>
  <p:clrMapOvr>
    <a:masterClrMapping/>
  </p:clrMapOvr>
  <mc:AlternateContent xmlns:mc="http://schemas.openxmlformats.org/markup-compatibility/2006" xmlns:p14="http://schemas.microsoft.com/office/powerpoint/2010/main">
    <mc:Choice Requires="p14">
      <p:transition spd="slow" p14:dur="2000" advTm="51145"/>
    </mc:Choice>
    <mc:Fallback xmlns="">
      <p:transition spd="slow" advTm="51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4800"/>
          </a:xfrm>
          <a:solidFill>
            <a:srgbClr val="00B0F0"/>
          </a:solidFill>
          <a:scene3d>
            <a:camera prst="orthographicFront"/>
            <a:lightRig rig="threePt" dir="t"/>
          </a:scene3d>
          <a:sp3d>
            <a:bevelT/>
          </a:sp3d>
        </p:spPr>
        <p:txBody>
          <a:bodyPr anchor="ctr" anchorCtr="1">
            <a:normAutofit fontScale="90000"/>
          </a:bodyPr>
          <a:lstStyle/>
          <a:p>
            <a:r>
              <a:rPr kumimoji="1" lang="ja-JP" altLang="en-US" b="1" dirty="0">
                <a:latin typeface="HG丸ｺﾞｼｯｸM-PRO" panose="020F0600000000000000" pitchFamily="50" charset="-128"/>
                <a:ea typeface="HG丸ｺﾞｼｯｸM-PRO" panose="020F0600000000000000" pitchFamily="50" charset="-128"/>
              </a:rPr>
              <a:t>１　退職医療組合員への加入及び利用方法</a:t>
            </a:r>
          </a:p>
        </p:txBody>
      </p:sp>
      <p:sp>
        <p:nvSpPr>
          <p:cNvPr id="3" name="コンテンツ プレースホルダー 2"/>
          <p:cNvSpPr>
            <a:spLocks noGrp="1"/>
          </p:cNvSpPr>
          <p:nvPr>
            <p:ph idx="1"/>
          </p:nvPr>
        </p:nvSpPr>
        <p:spPr>
          <a:xfrm>
            <a:off x="771524" y="1201018"/>
            <a:ext cx="11201401" cy="5264149"/>
          </a:xfrm>
        </p:spPr>
        <p:txBody>
          <a:bodyPr>
            <a:normAutofit fontScale="92500"/>
          </a:bodyPr>
          <a:lstStyle/>
          <a:p>
            <a:pPr marL="0" indent="0">
              <a:buNone/>
            </a:pPr>
            <a:r>
              <a:rPr lang="ja-JP" altLang="en-US" sz="2400" dirty="0">
                <a:latin typeface="HG丸ｺﾞｼｯｸM-PRO" panose="020F0600000000000000" pitchFamily="50" charset="-128"/>
                <a:ea typeface="HG丸ｺﾞｼｯｸM-PRO" panose="020F0600000000000000" pitchFamily="50" charset="-128"/>
              </a:rPr>
              <a:t>（１）加入資格：互助組合員で退職日の翌日</a:t>
            </a:r>
            <a:r>
              <a:rPr kumimoji="1" lang="ja-JP" altLang="en-US" sz="2400" dirty="0">
                <a:latin typeface="HG丸ｺﾞｼｯｸM-PRO" panose="020F0600000000000000" pitchFamily="50" charset="-128"/>
                <a:ea typeface="HG丸ｺﾞｼｯｸM-PRO" panose="020F0600000000000000" pitchFamily="50" charset="-128"/>
              </a:rPr>
              <a:t>（組合員の資格を喪失する日）の</a:t>
            </a: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年齢が</a:t>
            </a:r>
            <a:r>
              <a:rPr kumimoji="1" lang="ja-JP" altLang="en-US" sz="2400" u="sng" dirty="0">
                <a:latin typeface="HG丸ｺﾞｼｯｸM-PRO" panose="020F0600000000000000" pitchFamily="50" charset="-128"/>
                <a:ea typeface="HG丸ｺﾞｼｯｸM-PRO" panose="020F0600000000000000" pitchFamily="50" charset="-128"/>
              </a:rPr>
              <a:t>満</a:t>
            </a:r>
            <a:r>
              <a:rPr kumimoji="1" lang="en-US" altLang="ja-JP" sz="2400" u="sng" dirty="0">
                <a:latin typeface="HG丸ｺﾞｼｯｸM-PRO" panose="020F0600000000000000" pitchFamily="50" charset="-128"/>
                <a:ea typeface="HG丸ｺﾞｼｯｸM-PRO" panose="020F0600000000000000" pitchFamily="50" charset="-128"/>
              </a:rPr>
              <a:t>45</a:t>
            </a:r>
            <a:r>
              <a:rPr kumimoji="1" lang="ja-JP" altLang="en-US" sz="2400" u="sng" dirty="0">
                <a:latin typeface="HG丸ｺﾞｼｯｸM-PRO" panose="020F0600000000000000" pitchFamily="50" charset="-128"/>
                <a:ea typeface="HG丸ｺﾞｼｯｸM-PRO" panose="020F0600000000000000" pitchFamily="50" charset="-128"/>
              </a:rPr>
              <a:t>歳以上である人</a:t>
            </a:r>
            <a:endParaRPr kumimoji="1" lang="en-US" altLang="ja-JP" sz="2400" u="sng"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u="sng"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（２）加入日：退職日の翌日</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a:latin typeface="HG丸ｺﾞｼｯｸM-PRO" panose="020F0600000000000000" pitchFamily="50" charset="-128"/>
                <a:ea typeface="HG丸ｺﾞｼｯｸM-PRO" panose="020F0600000000000000" pitchFamily="50" charset="-128"/>
              </a:rPr>
              <a:t>（３）利用期間：</a:t>
            </a: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終身　</a:t>
            </a:r>
            <a:r>
              <a:rPr lang="en-US" altLang="ja-JP" sz="1600" b="1"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「療養補助金」は</a:t>
            </a:r>
            <a:r>
              <a:rPr lang="en-US" altLang="ja-JP" sz="1600" b="1" u="sng" dirty="0">
                <a:solidFill>
                  <a:srgbClr val="FF0000"/>
                </a:solidFill>
                <a:latin typeface="HG丸ｺﾞｼｯｸM-PRO" panose="020F0600000000000000" pitchFamily="50" charset="-128"/>
                <a:ea typeface="HG丸ｺﾞｼｯｸM-PRO" panose="020F0600000000000000" pitchFamily="50" charset="-128"/>
              </a:rPr>
              <a:t>70</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歳に達する会計年度末までの受診等が対象となります。</a:t>
            </a:r>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（４）給付方法：給付事業及び福祉事業の「入院助成金」は各請求書による</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請求払い</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（５）請求期間：</a:t>
            </a:r>
            <a:r>
              <a:rPr lang="ja-JP" altLang="en-US" sz="2400" u="sng" dirty="0">
                <a:latin typeface="HG丸ｺﾞｼｯｸM-PRO" panose="020F0600000000000000" pitchFamily="50" charset="-128"/>
                <a:ea typeface="HG丸ｺﾞｼｯｸM-PRO" panose="020F0600000000000000" pitchFamily="50" charset="-128"/>
              </a:rPr>
              <a:t>請求の有効期間</a:t>
            </a:r>
            <a:r>
              <a:rPr lang="ja-JP" altLang="en-US" sz="2400" dirty="0">
                <a:latin typeface="HG丸ｺﾞｼｯｸM-PRO" panose="020F0600000000000000" pitchFamily="50" charset="-128"/>
                <a:ea typeface="HG丸ｺﾞｼｯｸM-PRO" panose="020F0600000000000000" pitchFamily="50" charset="-128"/>
              </a:rPr>
              <a:t>は</a:t>
            </a:r>
            <a:r>
              <a:rPr lang="ja-JP" altLang="en-US" sz="2600" b="1" dirty="0">
                <a:solidFill>
                  <a:srgbClr val="FF0000"/>
                </a:solidFill>
                <a:latin typeface="HG丸ｺﾞｼｯｸM-PRO" panose="020F0600000000000000" pitchFamily="50" charset="-128"/>
                <a:ea typeface="HG丸ｺﾞｼｯｸM-PRO" panose="020F0600000000000000" pitchFamily="50" charset="-128"/>
              </a:rPr>
              <a:t>３年間</a:t>
            </a:r>
            <a:r>
              <a:rPr lang="ja-JP" altLang="en-US" sz="2400" dirty="0">
                <a:latin typeface="HG丸ｺﾞｼｯｸM-PRO" panose="020F0600000000000000" pitchFamily="50" charset="-128"/>
                <a:ea typeface="HG丸ｺﾞｼｯｸM-PRO" panose="020F0600000000000000" pitchFamily="50" charset="-128"/>
              </a:rPr>
              <a:t>です。</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7" name="スライド番号プレースホルダー 6">
            <a:extLst>
              <a:ext uri="{FF2B5EF4-FFF2-40B4-BE49-F238E27FC236}">
                <a16:creationId xmlns:a16="http://schemas.microsoft.com/office/drawing/2014/main" id="{144501BE-7F03-4482-BF00-60CB93D51719}"/>
              </a:ext>
            </a:extLst>
          </p:cNvPr>
          <p:cNvSpPr>
            <a:spLocks noGrp="1"/>
          </p:cNvSpPr>
          <p:nvPr>
            <p:ph type="sldNum" sz="quarter" idx="12"/>
          </p:nvPr>
        </p:nvSpPr>
        <p:spPr/>
        <p:txBody>
          <a:bodyPr/>
          <a:lstStyle/>
          <a:p>
            <a:fld id="{4F4F5B68-5971-4DD5-9BAE-CFB197CB6D3D}" type="slidenum">
              <a:rPr kumimoji="1" lang="ja-JP" altLang="en-US" smtClean="0"/>
              <a:t>3</a:t>
            </a:fld>
            <a:endParaRPr kumimoji="1" lang="ja-JP" altLang="en-US"/>
          </a:p>
        </p:txBody>
      </p:sp>
      <p:sp>
        <p:nvSpPr>
          <p:cNvPr id="5" name="テキスト ボックス 4"/>
          <p:cNvSpPr txBox="1"/>
          <p:nvPr/>
        </p:nvSpPr>
        <p:spPr>
          <a:xfrm>
            <a:off x="1707604" y="3860800"/>
            <a:ext cx="4065123" cy="492443"/>
          </a:xfrm>
          <a:prstGeom prst="rect">
            <a:avLst/>
          </a:prstGeom>
          <a:solidFill>
            <a:schemeClr val="accent2">
              <a:lumMod val="40000"/>
              <a:lumOff val="60000"/>
            </a:schemeClr>
          </a:solidFill>
        </p:spPr>
        <p:txBody>
          <a:bodyPr wrap="square" rtlCol="0">
            <a:spAutoFit/>
          </a:bodyPr>
          <a:lstStyle/>
          <a:p>
            <a:r>
              <a:rPr lang="en-US" altLang="ja-JP" sz="2600" b="1" dirty="0"/>
              <a:t>※</a:t>
            </a:r>
            <a:r>
              <a:rPr lang="ja-JP" altLang="en-US" sz="2600" b="1" dirty="0"/>
              <a:t>中途退会はできません。</a:t>
            </a:r>
            <a:endParaRPr kumimoji="1" lang="ja-JP" altLang="en-US" sz="2600" b="1" dirty="0"/>
          </a:p>
        </p:txBody>
      </p:sp>
      <p:sp>
        <p:nvSpPr>
          <p:cNvPr id="6" name="円形吹き出し 4">
            <a:extLst>
              <a:ext uri="{FF2B5EF4-FFF2-40B4-BE49-F238E27FC236}">
                <a16:creationId xmlns:a16="http://schemas.microsoft.com/office/drawing/2014/main" id="{1C78614A-0D75-4E24-B32D-B5C31A2BFDBF}"/>
              </a:ext>
            </a:extLst>
          </p:cNvPr>
          <p:cNvSpPr/>
          <p:nvPr/>
        </p:nvSpPr>
        <p:spPr>
          <a:xfrm>
            <a:off x="4378597" y="5512905"/>
            <a:ext cx="1505243" cy="422031"/>
          </a:xfrm>
          <a:prstGeom prst="wedgeEllipseCallout">
            <a:avLst>
              <a:gd name="adj1" fmla="val -45609"/>
              <a:gd name="adj2" fmla="val 6791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時効</a:t>
            </a:r>
          </a:p>
        </p:txBody>
      </p:sp>
      <p:pic>
        <p:nvPicPr>
          <p:cNvPr id="4" name="オーディオ 3">
            <a:hlinkClick r:id="" action="ppaction://media"/>
            <a:extLst>
              <a:ext uri="{FF2B5EF4-FFF2-40B4-BE49-F238E27FC236}">
                <a16:creationId xmlns:a16="http://schemas.microsoft.com/office/drawing/2014/main" id="{95A1F826-B643-49DF-8ADD-359E0802DE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06820214"/>
      </p:ext>
    </p:extLst>
  </p:cSld>
  <p:clrMapOvr>
    <a:masterClrMapping/>
  </p:clrMapOvr>
  <mc:AlternateContent xmlns:mc="http://schemas.openxmlformats.org/markup-compatibility/2006" xmlns:p14="http://schemas.microsoft.com/office/powerpoint/2010/main">
    <mc:Choice Requires="p14">
      <p:transition spd="slow" p14:dur="2000" advTm="42683"/>
    </mc:Choice>
    <mc:Fallback xmlns="">
      <p:transition spd="slow" advTm="426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4800"/>
          </a:xfrm>
          <a:solidFill>
            <a:srgbClr val="00B0F0"/>
          </a:solidFill>
          <a:scene3d>
            <a:camera prst="orthographicFront"/>
            <a:lightRig rig="threePt" dir="t"/>
          </a:scene3d>
          <a:sp3d>
            <a:bevelT/>
          </a:sp3d>
        </p:spPr>
        <p:txBody>
          <a:bodyPr anchor="ctr" anchorCtr="1">
            <a:normAutofit fontScale="90000"/>
          </a:bodyPr>
          <a:lstStyle/>
          <a:p>
            <a:r>
              <a:rPr kumimoji="1" lang="ja-JP" altLang="en-US" b="1" dirty="0">
                <a:latin typeface="HG丸ｺﾞｼｯｸM-PRO" panose="020F0600000000000000" pitchFamily="50" charset="-128"/>
                <a:ea typeface="HG丸ｺﾞｼｯｸM-PRO" panose="020F0600000000000000" pitchFamily="50" charset="-128"/>
              </a:rPr>
              <a:t>２　事業内容　</a:t>
            </a:r>
            <a:r>
              <a:rPr lang="ja-JP" altLang="en-US" b="1" dirty="0">
                <a:latin typeface="HG丸ｺﾞｼｯｸM-PRO" panose="020F0600000000000000" pitchFamily="50" charset="-128"/>
                <a:ea typeface="HG丸ｺﾞｼｯｸM-PRO" panose="020F0600000000000000" pitchFamily="50" charset="-128"/>
              </a:rPr>
              <a:t>事業一覧表</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a:extLst>
              <a:ext uri="{FF2B5EF4-FFF2-40B4-BE49-F238E27FC236}">
                <a16:creationId xmlns:a16="http://schemas.microsoft.com/office/drawing/2014/main" id="{D50073DB-268E-4D02-927A-C7EF4F9363DF}"/>
              </a:ext>
            </a:extLst>
          </p:cNvPr>
          <p:cNvSpPr>
            <a:spLocks noGrp="1"/>
          </p:cNvSpPr>
          <p:nvPr>
            <p:ph type="sldNum" sz="quarter" idx="12"/>
          </p:nvPr>
        </p:nvSpPr>
        <p:spPr/>
        <p:txBody>
          <a:bodyPr/>
          <a:lstStyle/>
          <a:p>
            <a:fld id="{4F4F5B68-5971-4DD5-9BAE-CFB197CB6D3D}" type="slidenum">
              <a:rPr kumimoji="1" lang="ja-JP" altLang="en-US" smtClean="0"/>
              <a:t>4</a:t>
            </a:fld>
            <a:endParaRPr kumimoji="1" lang="ja-JP" altLang="en-US"/>
          </a:p>
        </p:txBody>
      </p:sp>
      <p:graphicFrame>
        <p:nvGraphicFramePr>
          <p:cNvPr id="16" name="表 16">
            <a:extLst>
              <a:ext uri="{FF2B5EF4-FFF2-40B4-BE49-F238E27FC236}">
                <a16:creationId xmlns:a16="http://schemas.microsoft.com/office/drawing/2014/main" id="{71D67A67-ED17-4AAC-8B6F-A82EDDF93F77}"/>
              </a:ext>
            </a:extLst>
          </p:cNvPr>
          <p:cNvGraphicFramePr>
            <a:graphicFrameLocks noGrp="1"/>
          </p:cNvGraphicFramePr>
          <p:nvPr>
            <p:extLst>
              <p:ext uri="{D42A27DB-BD31-4B8C-83A1-F6EECF244321}">
                <p14:modId xmlns:p14="http://schemas.microsoft.com/office/powerpoint/2010/main" val="1067340589"/>
              </p:ext>
            </p:extLst>
          </p:nvPr>
        </p:nvGraphicFramePr>
        <p:xfrm>
          <a:off x="1451156" y="1171509"/>
          <a:ext cx="10225029" cy="4998382"/>
        </p:xfrm>
        <a:graphic>
          <a:graphicData uri="http://schemas.openxmlformats.org/drawingml/2006/table">
            <a:tbl>
              <a:tblPr firstRow="1" bandRow="1">
                <a:tableStyleId>{5940675A-B579-460E-94D1-54222C63F5DA}</a:tableStyleId>
              </a:tblPr>
              <a:tblGrid>
                <a:gridCol w="1423710">
                  <a:extLst>
                    <a:ext uri="{9D8B030D-6E8A-4147-A177-3AD203B41FA5}">
                      <a16:colId xmlns:a16="http://schemas.microsoft.com/office/drawing/2014/main" val="3115713663"/>
                    </a:ext>
                  </a:extLst>
                </a:gridCol>
                <a:gridCol w="1881674">
                  <a:extLst>
                    <a:ext uri="{9D8B030D-6E8A-4147-A177-3AD203B41FA5}">
                      <a16:colId xmlns:a16="http://schemas.microsoft.com/office/drawing/2014/main" val="1782135469"/>
                    </a:ext>
                  </a:extLst>
                </a:gridCol>
                <a:gridCol w="5541011">
                  <a:extLst>
                    <a:ext uri="{9D8B030D-6E8A-4147-A177-3AD203B41FA5}">
                      <a16:colId xmlns:a16="http://schemas.microsoft.com/office/drawing/2014/main" val="3661056607"/>
                    </a:ext>
                  </a:extLst>
                </a:gridCol>
                <a:gridCol w="1378634">
                  <a:extLst>
                    <a:ext uri="{9D8B030D-6E8A-4147-A177-3AD203B41FA5}">
                      <a16:colId xmlns:a16="http://schemas.microsoft.com/office/drawing/2014/main" val="2300106269"/>
                    </a:ext>
                  </a:extLst>
                </a:gridCol>
              </a:tblGrid>
              <a:tr h="238423">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事業名</a:t>
                      </a:r>
                    </a:p>
                  </a:txBody>
                  <a:tcPr anchor="ctr">
                    <a:solidFill>
                      <a:schemeClr val="accent1">
                        <a:lumMod val="40000"/>
                        <a:lumOff val="60000"/>
                      </a:schemeClr>
                    </a:solidFill>
                  </a:tcPr>
                </a:tc>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事由</a:t>
                      </a:r>
                    </a:p>
                  </a:txBody>
                  <a:tcPr anchor="ctr">
                    <a:solidFill>
                      <a:schemeClr val="accent1">
                        <a:lumMod val="40000"/>
                        <a:lumOff val="60000"/>
                      </a:schemeClr>
                    </a:solidFill>
                  </a:tcPr>
                </a:tc>
                <a:tc>
                  <a:txBody>
                    <a:bodyPr/>
                    <a:lstStyle/>
                    <a:p>
                      <a:pPr algn="ctr"/>
                      <a:r>
                        <a:rPr lang="ja-JP" altLang="en-US" sz="1600" dirty="0">
                          <a:latin typeface="HG丸ｺﾞｼｯｸM-PRO" panose="020F0600000000000000" pitchFamily="50" charset="-128"/>
                          <a:ea typeface="HG丸ｺﾞｼｯｸM-PRO" panose="020F0600000000000000" pitchFamily="50" charset="-128"/>
                        </a:rPr>
                        <a:t>内 容</a:t>
                      </a:r>
                      <a:endParaRPr kumimoji="1" lang="ja-JP" altLang="en-US" sz="1600" dirty="0">
                        <a:latin typeface="HG丸ｺﾞｼｯｸM-PRO" panose="020F0600000000000000" pitchFamily="50" charset="-128"/>
                        <a:ea typeface="HG丸ｺﾞｼｯｸM-PRO" panose="020F0600000000000000" pitchFamily="50" charset="-128"/>
                      </a:endParaRPr>
                    </a:p>
                  </a:txBody>
                  <a:tcPr anchor="ctr" anchorCtr="1">
                    <a:solidFill>
                      <a:schemeClr val="accent1">
                        <a:lumMod val="40000"/>
                        <a:lumOff val="60000"/>
                      </a:schemeClr>
                    </a:solidFill>
                  </a:tcPr>
                </a:tc>
                <a:tc>
                  <a:txBody>
                    <a:bodyPr/>
                    <a:lstStyle/>
                    <a:p>
                      <a:pPr algn="ctr"/>
                      <a:r>
                        <a:rPr lang="ja-JP" altLang="en-US" sz="1600" dirty="0">
                          <a:latin typeface="HG丸ｺﾞｼｯｸM-PRO" panose="020F0600000000000000" pitchFamily="50" charset="-128"/>
                          <a:ea typeface="HG丸ｺﾞｼｯｸM-PRO" panose="020F0600000000000000" pitchFamily="50" charset="-128"/>
                        </a:rPr>
                        <a:t>利用期間</a:t>
                      </a:r>
                      <a:endParaRPr kumimoji="1" lang="ja-JP" altLang="en-US" sz="1600" dirty="0">
                        <a:latin typeface="HG丸ｺﾞｼｯｸM-PRO" panose="020F0600000000000000" pitchFamily="50" charset="-128"/>
                        <a:ea typeface="HG丸ｺﾞｼｯｸM-PRO" panose="020F0600000000000000" pitchFamily="50" charset="-128"/>
                      </a:endParaRPr>
                    </a:p>
                  </a:txBody>
                  <a:tcPr anchor="ctr" anchorCtr="1">
                    <a:solidFill>
                      <a:schemeClr val="accent1">
                        <a:lumMod val="40000"/>
                        <a:lumOff val="60000"/>
                      </a:schemeClr>
                    </a:solidFill>
                  </a:tcPr>
                </a:tc>
                <a:extLst>
                  <a:ext uri="{0D108BD9-81ED-4DB2-BD59-A6C34878D82A}">
                    <a16:rowId xmlns:a16="http://schemas.microsoft.com/office/drawing/2014/main" val="1254505179"/>
                  </a:ext>
                </a:extLst>
              </a:tr>
              <a:tr h="11056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療養補助金</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組合員が保健医療機関等 </a:t>
                      </a:r>
                      <a:r>
                        <a:rPr lang="en-US" altLang="ja-JP"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a:solidFill>
                            <a:schemeClr val="tx1"/>
                          </a:solidFill>
                          <a:latin typeface="HG丸ｺﾞｼｯｸM-PRO" panose="020F0600000000000000" pitchFamily="50" charset="-128"/>
                          <a:ea typeface="HG丸ｺﾞｼｯｸM-PRO" panose="020F0600000000000000" pitchFamily="50" charset="-128"/>
                        </a:rPr>
                        <a:t>保険薬局を含む</a:t>
                      </a:r>
                      <a:r>
                        <a:rPr lang="en-US" altLang="ja-JP"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a:solidFill>
                            <a:schemeClr val="tx1"/>
                          </a:solidFill>
                          <a:latin typeface="HG丸ｺﾞｼｯｸM-PRO" panose="020F0600000000000000" pitchFamily="50" charset="-128"/>
                          <a:ea typeface="HG丸ｺﾞｼｯｸM-PRO" panose="020F0600000000000000" pitchFamily="50" charset="-128"/>
                        </a:rPr>
                        <a:t>で受診したとき</a:t>
                      </a:r>
                      <a:endParaRPr kumimoji="1" lang="ja-JP" altLang="en-US" sz="1300" dirty="0">
                        <a:solidFill>
                          <a:schemeClr val="tx1"/>
                        </a:solidFill>
                        <a:latin typeface="HG丸ｺﾞｼｯｸM-PRO" panose="020F0600000000000000" pitchFamily="50" charset="-128"/>
                        <a:ea typeface="HG丸ｺﾞｼｯｸM-PRO" panose="020F0600000000000000" pitchFamily="50" charset="-128"/>
                      </a:endParaRPr>
                    </a:p>
                  </a:txBody>
                  <a:tcPr anchor="ctr"/>
                </a:tc>
                <a:tc>
                  <a:txBody>
                    <a:bodyPr/>
                    <a:lstStyle/>
                    <a:p>
                      <a:pPr algn="l"/>
                      <a:r>
                        <a:rPr lang="ja-JP" altLang="en-US" sz="1100" b="1" dirty="0">
                          <a:solidFill>
                            <a:schemeClr val="tx1"/>
                          </a:solidFill>
                          <a:latin typeface="HG丸ｺﾞｼｯｸM-PRO" panose="020F0600000000000000" pitchFamily="50" charset="-128"/>
                          <a:ea typeface="HG丸ｺﾞｼｯｸM-PRO" panose="020F0600000000000000" pitchFamily="50" charset="-128"/>
                        </a:rPr>
                        <a:t>医療費総額の</a:t>
                      </a:r>
                      <a:r>
                        <a:rPr lang="ja-JP" altLang="en-US" sz="1100" b="1" u="sng" dirty="0">
                          <a:solidFill>
                            <a:schemeClr val="tx1"/>
                          </a:solidFill>
                          <a:latin typeface="HG丸ｺﾞｼｯｸM-PRO" panose="020F0600000000000000" pitchFamily="50" charset="-128"/>
                          <a:ea typeface="HG丸ｺﾞｼｯｸM-PRO" panose="020F0600000000000000" pitchFamily="50" charset="-128"/>
                        </a:rPr>
                        <a:t>２割</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を給付します</a:t>
                      </a:r>
                      <a:r>
                        <a:rPr lang="en-US" altLang="ja-JP" sz="11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保険適用分</a:t>
                      </a:r>
                      <a:r>
                        <a:rPr lang="en-US" altLang="ja-JP" sz="1100" b="1" dirty="0">
                          <a:solidFill>
                            <a:schemeClr val="tx1"/>
                          </a:solidFill>
                          <a:latin typeface="HG丸ｺﾞｼｯｸM-PRO" panose="020F0600000000000000" pitchFamily="50" charset="-128"/>
                          <a:ea typeface="HG丸ｺﾞｼｯｸM-PRO" panose="020F0600000000000000" pitchFamily="50" charset="-128"/>
                        </a:rPr>
                        <a:t>)</a:t>
                      </a:r>
                    </a:p>
                    <a:p>
                      <a:pPr algn="l"/>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　医療機関ごとに月最高限度額 </a:t>
                      </a:r>
                      <a:r>
                        <a:rPr lang="en-US" altLang="ja-JP" sz="1100" dirty="0">
                          <a:solidFill>
                            <a:schemeClr val="tx1"/>
                          </a:solidFill>
                          <a:latin typeface="HG丸ｺﾞｼｯｸM-PRO" panose="020F0600000000000000" pitchFamily="50" charset="-128"/>
                          <a:ea typeface="HG丸ｺﾞｼｯｸM-PRO" panose="020F0600000000000000" pitchFamily="50" charset="-128"/>
                        </a:rPr>
                        <a:t>63,600 </a:t>
                      </a:r>
                      <a:r>
                        <a:rPr lang="ja-JP" altLang="en-US" sz="1100" dirty="0">
                          <a:solidFill>
                            <a:schemeClr val="tx1"/>
                          </a:solidFill>
                          <a:latin typeface="HG丸ｺﾞｼｯｸM-PRO" panose="020F0600000000000000" pitchFamily="50" charset="-128"/>
                          <a:ea typeface="HG丸ｺﾞｼｯｸM-PRO" panose="020F0600000000000000" pitchFamily="50" charset="-128"/>
                        </a:rPr>
                        <a:t>円まで</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　公的な医療費助成の受給により、自己負担額が保険適用分に係る総医療費の</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100" dirty="0">
                          <a:solidFill>
                            <a:schemeClr val="tx1"/>
                          </a:solidFill>
                          <a:latin typeface="HG丸ｺﾞｼｯｸM-PRO" panose="020F0600000000000000" pitchFamily="50" charset="-128"/>
                          <a:ea typeface="HG丸ｺﾞｼｯｸM-PRO" panose="020F0600000000000000" pitchFamily="50" charset="-128"/>
                        </a:rPr>
                        <a:t>　 ２割未満の場合は、</a:t>
                      </a:r>
                      <a:r>
                        <a:rPr lang="ja-JP" altLang="en-US" sz="1100" u="sng" baseline="0" dirty="0">
                          <a:solidFill>
                            <a:schemeClr val="tx1"/>
                          </a:solidFill>
                          <a:latin typeface="HG丸ｺﾞｼｯｸM-PRO" panose="020F0600000000000000" pitchFamily="50" charset="-128"/>
                          <a:ea typeface="HG丸ｺﾞｼｯｸM-PRO" panose="020F0600000000000000" pitchFamily="50" charset="-128"/>
                        </a:rPr>
                        <a:t>自己負担額を限度として</a:t>
                      </a:r>
                      <a:r>
                        <a:rPr lang="ja-JP" altLang="en-US" sz="1100" u="sng" dirty="0">
                          <a:solidFill>
                            <a:schemeClr val="tx1"/>
                          </a:solidFill>
                          <a:latin typeface="HG丸ｺﾞｼｯｸM-PRO" panose="020F0600000000000000" pitchFamily="50" charset="-128"/>
                          <a:ea typeface="HG丸ｺﾞｼｯｸM-PRO" panose="020F0600000000000000" pitchFamily="50" charset="-128"/>
                        </a:rPr>
                        <a:t>給付</a:t>
                      </a:r>
                      <a:r>
                        <a:rPr lang="ja-JP" altLang="en-US" sz="1100" dirty="0">
                          <a:solidFill>
                            <a:schemeClr val="tx1"/>
                          </a:solidFill>
                          <a:latin typeface="HG丸ｺﾞｼｯｸM-PRO" panose="020F0600000000000000" pitchFamily="50" charset="-128"/>
                          <a:ea typeface="HG丸ｺﾞｼｯｸM-PRO" panose="020F0600000000000000" pitchFamily="50" charset="-128"/>
                        </a:rPr>
                        <a:t>します</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p>
                    <a:p>
                      <a:pPr algn="l"/>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　保険適用外の診療費は、給付対象外です</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請求払</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満</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70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歳に達する会計年度末までの受診等</a:t>
                      </a:r>
                      <a:endParaRPr kumimoji="1" lang="ja-JP" altLang="en-US" sz="1400" b="1" dirty="0">
                        <a:solidFill>
                          <a:srgbClr val="FF0000"/>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3609473892"/>
                  </a:ext>
                </a:extLst>
              </a:tr>
              <a:tr h="11056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慶祝金</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組合員が</a:t>
                      </a:r>
                      <a:r>
                        <a:rPr lang="en-US" altLang="ja-JP" sz="1300" dirty="0">
                          <a:solidFill>
                            <a:schemeClr val="tx1"/>
                          </a:solidFill>
                          <a:latin typeface="HG丸ｺﾞｼｯｸM-PRO" panose="020F0600000000000000" pitchFamily="50" charset="-128"/>
                          <a:ea typeface="HG丸ｺﾞｼｯｸM-PRO" panose="020F0600000000000000" pitchFamily="50" charset="-128"/>
                        </a:rPr>
                        <a:t>70</a:t>
                      </a:r>
                      <a:r>
                        <a:rPr lang="ja-JP" altLang="en-US" sz="1300" dirty="0">
                          <a:solidFill>
                            <a:schemeClr val="tx1"/>
                          </a:solidFill>
                          <a:latin typeface="HG丸ｺﾞｼｯｸM-PRO" panose="020F0600000000000000" pitchFamily="50" charset="-128"/>
                          <a:ea typeface="HG丸ｺﾞｼｯｸM-PRO" panose="020F0600000000000000" pitchFamily="50" charset="-128"/>
                        </a:rPr>
                        <a:t>歳以上の長寿年齢に達したとき</a:t>
                      </a:r>
                      <a:endParaRPr kumimoji="1" lang="ja-JP" altLang="en-US" sz="1300" dirty="0">
                        <a:solidFill>
                          <a:schemeClr val="tx1"/>
                        </a:solidFill>
                        <a:latin typeface="HG丸ｺﾞｼｯｸM-PRO" panose="020F0600000000000000" pitchFamily="50" charset="-128"/>
                        <a:ea typeface="HG丸ｺﾞｼｯｸM-PRO" panose="020F0600000000000000" pitchFamily="50" charset="-128"/>
                      </a:endParaRPr>
                    </a:p>
                  </a:txBody>
                  <a:tcPr anchor="ctr"/>
                </a:tc>
                <a:tc>
                  <a:txBody>
                    <a:bodyPr/>
                    <a:lstStyle/>
                    <a:p>
                      <a:pPr algn="l"/>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70 </a:t>
                      </a:r>
                      <a:r>
                        <a:rPr lang="ja-JP" altLang="en-US" sz="1100" dirty="0">
                          <a:solidFill>
                            <a:schemeClr val="tx1"/>
                          </a:solidFill>
                          <a:latin typeface="HG丸ｺﾞｼｯｸM-PRO" panose="020F0600000000000000" pitchFamily="50" charset="-128"/>
                          <a:ea typeface="HG丸ｺﾞｼｯｸM-PRO" panose="020F0600000000000000" pitchFamily="50" charset="-128"/>
                        </a:rPr>
                        <a:t>歳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古稀</a:t>
                      </a: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10,000 </a:t>
                      </a:r>
                      <a:r>
                        <a:rPr lang="ja-JP" altLang="en-US" sz="1100" dirty="0">
                          <a:solidFill>
                            <a:schemeClr val="tx1"/>
                          </a:solidFill>
                          <a:latin typeface="HG丸ｺﾞｼｯｸM-PRO" panose="020F0600000000000000" pitchFamily="50" charset="-128"/>
                          <a:ea typeface="HG丸ｺﾞｼｯｸM-PRO" panose="020F0600000000000000" pitchFamily="50" charset="-128"/>
                        </a:rPr>
                        <a:t>円 </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77 </a:t>
                      </a:r>
                      <a:r>
                        <a:rPr lang="ja-JP" altLang="en-US" sz="1100" dirty="0">
                          <a:solidFill>
                            <a:schemeClr val="tx1"/>
                          </a:solidFill>
                          <a:latin typeface="HG丸ｺﾞｼｯｸM-PRO" panose="020F0600000000000000" pitchFamily="50" charset="-128"/>
                          <a:ea typeface="HG丸ｺﾞｼｯｸM-PRO" panose="020F0600000000000000" pitchFamily="50" charset="-128"/>
                        </a:rPr>
                        <a:t>歳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喜寿</a:t>
                      </a: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20,000 </a:t>
                      </a:r>
                      <a:r>
                        <a:rPr lang="ja-JP" altLang="en-US" sz="1100" dirty="0">
                          <a:solidFill>
                            <a:schemeClr val="tx1"/>
                          </a:solidFill>
                          <a:latin typeface="HG丸ｺﾞｼｯｸM-PRO" panose="020F0600000000000000" pitchFamily="50" charset="-128"/>
                          <a:ea typeface="HG丸ｺﾞｼｯｸM-PRO" panose="020F0600000000000000" pitchFamily="50" charset="-128"/>
                        </a:rPr>
                        <a:t>円 </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80 </a:t>
                      </a:r>
                      <a:r>
                        <a:rPr lang="ja-JP" altLang="en-US" sz="1100" dirty="0">
                          <a:solidFill>
                            <a:schemeClr val="tx1"/>
                          </a:solidFill>
                          <a:latin typeface="HG丸ｺﾞｼｯｸM-PRO" panose="020F0600000000000000" pitchFamily="50" charset="-128"/>
                          <a:ea typeface="HG丸ｺﾞｼｯｸM-PRO" panose="020F0600000000000000" pitchFamily="50" charset="-128"/>
                        </a:rPr>
                        <a:t>歳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傘寿</a:t>
                      </a: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30,000 </a:t>
                      </a:r>
                      <a:r>
                        <a:rPr lang="ja-JP" altLang="en-US" sz="1100" dirty="0">
                          <a:solidFill>
                            <a:schemeClr val="tx1"/>
                          </a:solidFill>
                          <a:latin typeface="HG丸ｺﾞｼｯｸM-PRO" panose="020F0600000000000000" pitchFamily="50" charset="-128"/>
                          <a:ea typeface="HG丸ｺﾞｼｯｸM-PRO" panose="020F0600000000000000" pitchFamily="50" charset="-128"/>
                        </a:rPr>
                        <a:t>円</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88 </a:t>
                      </a:r>
                      <a:r>
                        <a:rPr lang="ja-JP" altLang="en-US" sz="1100" dirty="0">
                          <a:solidFill>
                            <a:schemeClr val="tx1"/>
                          </a:solidFill>
                          <a:latin typeface="HG丸ｺﾞｼｯｸM-PRO" panose="020F0600000000000000" pitchFamily="50" charset="-128"/>
                          <a:ea typeface="HG丸ｺﾞｼｯｸM-PRO" panose="020F0600000000000000" pitchFamily="50" charset="-128"/>
                        </a:rPr>
                        <a:t>歳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米寿</a:t>
                      </a: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50,000 </a:t>
                      </a:r>
                      <a:r>
                        <a:rPr lang="ja-JP" altLang="en-US" sz="1100" dirty="0">
                          <a:solidFill>
                            <a:schemeClr val="tx1"/>
                          </a:solidFill>
                          <a:latin typeface="HG丸ｺﾞｼｯｸM-PRO" panose="020F0600000000000000" pitchFamily="50" charset="-128"/>
                          <a:ea typeface="HG丸ｺﾞｼｯｸM-PRO" panose="020F0600000000000000" pitchFamily="50" charset="-128"/>
                        </a:rPr>
                        <a:t>円 </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90 </a:t>
                      </a:r>
                      <a:r>
                        <a:rPr lang="ja-JP" altLang="en-US" sz="1100" dirty="0">
                          <a:solidFill>
                            <a:schemeClr val="tx1"/>
                          </a:solidFill>
                          <a:latin typeface="HG丸ｺﾞｼｯｸM-PRO" panose="020F0600000000000000" pitchFamily="50" charset="-128"/>
                          <a:ea typeface="HG丸ｺﾞｼｯｸM-PRO" panose="020F0600000000000000" pitchFamily="50" charset="-128"/>
                        </a:rPr>
                        <a:t>歳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卒寿</a:t>
                      </a: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50,000 </a:t>
                      </a:r>
                      <a:r>
                        <a:rPr lang="ja-JP" altLang="en-US" sz="1100" dirty="0">
                          <a:solidFill>
                            <a:schemeClr val="tx1"/>
                          </a:solidFill>
                          <a:latin typeface="HG丸ｺﾞｼｯｸM-PRO" panose="020F0600000000000000" pitchFamily="50" charset="-128"/>
                          <a:ea typeface="HG丸ｺﾞｼｯｸM-PRO" panose="020F0600000000000000" pitchFamily="50" charset="-128"/>
                        </a:rPr>
                        <a:t>円 </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99 </a:t>
                      </a:r>
                      <a:r>
                        <a:rPr lang="ja-JP" altLang="en-US" sz="1100" dirty="0">
                          <a:solidFill>
                            <a:schemeClr val="tx1"/>
                          </a:solidFill>
                          <a:latin typeface="HG丸ｺﾞｼｯｸM-PRO" panose="020F0600000000000000" pitchFamily="50" charset="-128"/>
                          <a:ea typeface="HG丸ｺﾞｼｯｸM-PRO" panose="020F0600000000000000" pitchFamily="50" charset="-128"/>
                        </a:rPr>
                        <a:t>歳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白寿</a:t>
                      </a: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50,000 </a:t>
                      </a:r>
                      <a:r>
                        <a:rPr lang="ja-JP" altLang="en-US" sz="1100" dirty="0">
                          <a:solidFill>
                            <a:schemeClr val="tx1"/>
                          </a:solidFill>
                          <a:latin typeface="HG丸ｺﾞｼｯｸM-PRO" panose="020F0600000000000000" pitchFamily="50" charset="-128"/>
                          <a:ea typeface="HG丸ｺﾞｼｯｸM-PRO" panose="020F0600000000000000" pitchFamily="50" charset="-128"/>
                        </a:rPr>
                        <a:t>円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互助組合からの通知による請求払</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HG丸ｺﾞｼｯｸM-PRO" panose="020F0600000000000000" pitchFamily="50" charset="-128"/>
                          <a:ea typeface="HG丸ｺﾞｼｯｸM-PRO" panose="020F0600000000000000" pitchFamily="50" charset="-128"/>
                        </a:rPr>
                        <a:t>終身</a:t>
                      </a:r>
                    </a:p>
                    <a:p>
                      <a:pPr algn="ctr"/>
                      <a:endParaRPr kumimoji="1" lang="ja-JP" altLang="en-US" sz="11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663364428"/>
                  </a:ext>
                </a:extLst>
              </a:tr>
              <a:tr h="6339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死亡弔意金</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solidFill>
                            <a:schemeClr val="tx1"/>
                          </a:solidFill>
                          <a:latin typeface="HG丸ｺﾞｼｯｸM-PRO" panose="020F0600000000000000" pitchFamily="50" charset="-128"/>
                          <a:ea typeface="HG丸ｺﾞｼｯｸM-PRO" panose="020F0600000000000000" pitchFamily="50" charset="-128"/>
                        </a:rPr>
                        <a:t>組合員が死亡したとき遺族に支給</a:t>
                      </a:r>
                      <a:endParaRPr kumimoji="1" lang="ja-JP" altLang="en-US" sz="1300" dirty="0">
                        <a:solidFill>
                          <a:schemeClr val="tx1"/>
                        </a:solidFill>
                        <a:latin typeface="HG丸ｺﾞｼｯｸM-PRO" panose="020F0600000000000000" pitchFamily="50" charset="-128"/>
                        <a:ea typeface="HG丸ｺﾞｼｯｸM-PRO" panose="020F0600000000000000" pitchFamily="50" charset="-128"/>
                      </a:endParaRPr>
                    </a:p>
                  </a:txBody>
                  <a:tcPr anchor="ctr"/>
                </a:tc>
                <a:tc>
                  <a:txBody>
                    <a:bodyPr/>
                    <a:lstStyle/>
                    <a:p>
                      <a:pPr algn="l"/>
                      <a:r>
                        <a:rPr lang="ja-JP" altLang="en-US" sz="1100" dirty="0">
                          <a:solidFill>
                            <a:schemeClr val="tx1"/>
                          </a:solidFill>
                          <a:latin typeface="HG丸ｺﾞｼｯｸM-PRO" panose="020F0600000000000000" pitchFamily="50" charset="-128"/>
                          <a:ea typeface="HG丸ｺﾞｼｯｸM-PRO" panose="020F0600000000000000" pitchFamily="50" charset="-128"/>
                        </a:rPr>
                        <a:t>加入期間 </a:t>
                      </a:r>
                      <a:r>
                        <a:rPr lang="en-US" altLang="ja-JP" sz="1100" dirty="0">
                          <a:solidFill>
                            <a:schemeClr val="tx1"/>
                          </a:solidFill>
                          <a:latin typeface="HG丸ｺﾞｼｯｸM-PRO" panose="020F0600000000000000" pitchFamily="50" charset="-128"/>
                          <a:ea typeface="HG丸ｺﾞｼｯｸM-PRO" panose="020F0600000000000000" pitchFamily="50" charset="-128"/>
                        </a:rPr>
                        <a:t>(10 </a:t>
                      </a:r>
                      <a:r>
                        <a:rPr lang="ja-JP" altLang="en-US" sz="1100" dirty="0">
                          <a:solidFill>
                            <a:schemeClr val="tx1"/>
                          </a:solidFill>
                          <a:latin typeface="HG丸ｺﾞｼｯｸM-PRO" panose="020F0600000000000000" pitchFamily="50" charset="-128"/>
                          <a:ea typeface="HG丸ｺﾞｼｯｸM-PRO" panose="020F0600000000000000" pitchFamily="50" charset="-128"/>
                        </a:rPr>
                        <a:t>区分</a:t>
                      </a: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に応じて </a:t>
                      </a:r>
                      <a:r>
                        <a:rPr lang="en-US" altLang="ja-JP" sz="1100" dirty="0">
                          <a:solidFill>
                            <a:schemeClr val="tx1"/>
                          </a:solidFill>
                          <a:latin typeface="HG丸ｺﾞｼｯｸM-PRO" panose="020F0600000000000000" pitchFamily="50" charset="-128"/>
                          <a:ea typeface="HG丸ｺﾞｼｯｸM-PRO" panose="020F0600000000000000" pitchFamily="50" charset="-128"/>
                        </a:rPr>
                        <a:t>20,000 </a:t>
                      </a:r>
                      <a:r>
                        <a:rPr lang="ja-JP" altLang="en-US" sz="1100" dirty="0">
                          <a:solidFill>
                            <a:schemeClr val="tx1"/>
                          </a:solidFill>
                          <a:latin typeface="HG丸ｺﾞｼｯｸM-PRO" panose="020F0600000000000000" pitchFamily="50" charset="-128"/>
                          <a:ea typeface="HG丸ｺﾞｼｯｸM-PRO" panose="020F0600000000000000" pitchFamily="50" charset="-128"/>
                        </a:rPr>
                        <a:t>円～</a:t>
                      </a:r>
                      <a:r>
                        <a:rPr lang="en-US" altLang="ja-JP" sz="1100" dirty="0">
                          <a:solidFill>
                            <a:schemeClr val="tx1"/>
                          </a:solidFill>
                          <a:latin typeface="HG丸ｺﾞｼｯｸM-PRO" panose="020F0600000000000000" pitchFamily="50" charset="-128"/>
                          <a:ea typeface="HG丸ｺﾞｼｯｸM-PRO" panose="020F0600000000000000" pitchFamily="50" charset="-128"/>
                        </a:rPr>
                        <a:t>200,000 </a:t>
                      </a:r>
                      <a:r>
                        <a:rPr lang="ja-JP" altLang="en-US" sz="1100" dirty="0">
                          <a:solidFill>
                            <a:schemeClr val="tx1"/>
                          </a:solidFill>
                          <a:latin typeface="HG丸ｺﾞｼｯｸM-PRO" panose="020F0600000000000000" pitchFamily="50" charset="-128"/>
                          <a:ea typeface="HG丸ｺﾞｼｯｸM-PRO" panose="020F0600000000000000" pitchFamily="50" charset="-128"/>
                        </a:rPr>
                        <a:t>円 </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100" dirty="0">
                          <a:solidFill>
                            <a:schemeClr val="tx1"/>
                          </a:solidFill>
                          <a:latin typeface="HG丸ｺﾞｼｯｸM-PRO" panose="020F0600000000000000" pitchFamily="50" charset="-128"/>
                          <a:ea typeface="HG丸ｺﾞｼｯｸM-PRO" panose="020F0600000000000000" pitchFamily="50" charset="-128"/>
                        </a:rPr>
                        <a:t>（加入期間が９年以上の死亡弔慰金は一律 </a:t>
                      </a:r>
                      <a:r>
                        <a:rPr lang="en-US" altLang="ja-JP" sz="1100" dirty="0">
                          <a:solidFill>
                            <a:schemeClr val="tx1"/>
                          </a:solidFill>
                          <a:latin typeface="HG丸ｺﾞｼｯｸM-PRO" panose="020F0600000000000000" pitchFamily="50" charset="-128"/>
                          <a:ea typeface="HG丸ｺﾞｼｯｸM-PRO" panose="020F0600000000000000" pitchFamily="50" charset="-128"/>
                        </a:rPr>
                        <a:t>20,000</a:t>
                      </a:r>
                      <a:r>
                        <a:rPr lang="ja-JP" altLang="en-US" sz="1100" dirty="0">
                          <a:solidFill>
                            <a:schemeClr val="tx1"/>
                          </a:solidFill>
                          <a:latin typeface="HG丸ｺﾞｼｯｸM-PRO" panose="020F0600000000000000" pitchFamily="50" charset="-128"/>
                          <a:ea typeface="HG丸ｺﾞｼｯｸM-PRO" panose="020F0600000000000000" pitchFamily="50" charset="-128"/>
                        </a:rPr>
                        <a:t> 円）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請求払</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anchor="ctr"/>
                </a:tc>
                <a:tc vMerge="1">
                  <a:txBody>
                    <a:bodyPr/>
                    <a:lstStyle/>
                    <a:p>
                      <a:endParaRPr kumimoji="1" lang="ja-JP" altLang="en-US" sz="1100" dirty="0"/>
                    </a:p>
                  </a:txBody>
                  <a:tcPr/>
                </a:tc>
                <a:extLst>
                  <a:ext uri="{0D108BD9-81ED-4DB2-BD59-A6C34878D82A}">
                    <a16:rowId xmlns:a16="http://schemas.microsoft.com/office/drawing/2014/main" val="3264151458"/>
                  </a:ext>
                </a:extLst>
              </a:tr>
              <a:tr h="6613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１日人間</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ドック助成</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HG丸ｺﾞｼｯｸM-PRO" panose="020F0600000000000000" pitchFamily="50" charset="-128"/>
                          <a:ea typeface="HG丸ｺﾞｼｯｸM-PRO" panose="020F0600000000000000" pitchFamily="50" charset="-128"/>
                        </a:rPr>
                        <a:t>県内</a:t>
                      </a:r>
                      <a:r>
                        <a:rPr kumimoji="1" lang="en-US" altLang="ja-JP" sz="1300" dirty="0">
                          <a:solidFill>
                            <a:schemeClr val="tx1"/>
                          </a:solidFill>
                          <a:latin typeface="HG丸ｺﾞｼｯｸM-PRO" panose="020F0600000000000000" pitchFamily="50" charset="-128"/>
                          <a:ea typeface="HG丸ｺﾞｼｯｸM-PRO" panose="020F0600000000000000" pitchFamily="50" charset="-128"/>
                        </a:rPr>
                        <a:t>18</a:t>
                      </a:r>
                      <a:r>
                        <a:rPr kumimoji="1" lang="ja-JP" altLang="en-US" sz="1300" dirty="0">
                          <a:solidFill>
                            <a:schemeClr val="tx1"/>
                          </a:solidFill>
                          <a:latin typeface="HG丸ｺﾞｼｯｸM-PRO" panose="020F0600000000000000" pitchFamily="50" charset="-128"/>
                          <a:ea typeface="HG丸ｺﾞｼｯｸM-PRO" panose="020F0600000000000000" pitchFamily="50" charset="-128"/>
                        </a:rPr>
                        <a:t>健診機関（</a:t>
                      </a:r>
                      <a:r>
                        <a:rPr kumimoji="1" lang="en-US" altLang="ja-JP" sz="1300" dirty="0">
                          <a:solidFill>
                            <a:schemeClr val="tx1"/>
                          </a:solidFill>
                          <a:latin typeface="HG丸ｺﾞｼｯｸM-PRO" panose="020F0600000000000000" pitchFamily="50" charset="-128"/>
                          <a:ea typeface="HG丸ｺﾞｼｯｸM-PRO" panose="020F0600000000000000" pitchFamily="50" charset="-128"/>
                        </a:rPr>
                        <a:t>1,400</a:t>
                      </a:r>
                      <a:r>
                        <a:rPr kumimoji="1" lang="ja-JP" altLang="en-US" sz="1300" dirty="0">
                          <a:solidFill>
                            <a:schemeClr val="tx1"/>
                          </a:solidFill>
                          <a:latin typeface="HG丸ｺﾞｼｯｸM-PRO" panose="020F0600000000000000" pitchFamily="50" charset="-128"/>
                          <a:ea typeface="HG丸ｺﾞｼｯｸM-PRO" panose="020F0600000000000000" pitchFamily="50" charset="-128"/>
                        </a:rPr>
                        <a:t>人）</a:t>
                      </a:r>
                    </a:p>
                  </a:txBody>
                  <a:tcPr anchor="ctr"/>
                </a:tc>
                <a:tc>
                  <a:txBody>
                    <a:bodyPr/>
                    <a:lstStyle/>
                    <a:p>
                      <a:pPr algn="l"/>
                      <a:r>
                        <a:rPr lang="ja-JP" altLang="en-US" sz="1100" b="1" dirty="0">
                          <a:solidFill>
                            <a:schemeClr val="tx1"/>
                          </a:solidFill>
                          <a:latin typeface="HG丸ｺﾞｼｯｸM-PRO" panose="020F0600000000000000" pitchFamily="50" charset="-128"/>
                          <a:ea typeface="HG丸ｺﾞｼｯｸM-PRO" panose="020F0600000000000000" pitchFamily="50" charset="-128"/>
                        </a:rPr>
                        <a:t>１人 </a:t>
                      </a:r>
                      <a:r>
                        <a:rPr lang="en-US" altLang="ja-JP" sz="1100" b="1" dirty="0">
                          <a:solidFill>
                            <a:schemeClr val="tx1"/>
                          </a:solidFill>
                          <a:latin typeface="HG丸ｺﾞｼｯｸM-PRO" panose="020F0600000000000000" pitchFamily="50" charset="-128"/>
                          <a:ea typeface="HG丸ｺﾞｼｯｸM-PRO" panose="020F0600000000000000" pitchFamily="50" charset="-128"/>
                        </a:rPr>
                        <a:t>12,000</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円 を補助</a:t>
                      </a:r>
                      <a:endParaRPr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通常健診料 </a:t>
                      </a:r>
                      <a:r>
                        <a:rPr lang="en-US" altLang="ja-JP" sz="1100" dirty="0">
                          <a:solidFill>
                            <a:schemeClr val="tx1"/>
                          </a:solidFill>
                          <a:latin typeface="HG丸ｺﾞｼｯｸM-PRO" panose="020F0600000000000000" pitchFamily="50" charset="-128"/>
                          <a:ea typeface="HG丸ｺﾞｼｯｸM-PRO" panose="020F0600000000000000" pitchFamily="50" charset="-128"/>
                        </a:rPr>
                        <a:t>30,000 </a:t>
                      </a:r>
                      <a:r>
                        <a:rPr lang="ja-JP" altLang="en-US" sz="1100" dirty="0">
                          <a:solidFill>
                            <a:schemeClr val="tx1"/>
                          </a:solidFill>
                          <a:latin typeface="HG丸ｺﾞｼｯｸM-PRO" panose="020F0600000000000000" pitchFamily="50" charset="-128"/>
                          <a:ea typeface="HG丸ｺﾞｼｯｸM-PRO" panose="020F0600000000000000" pitchFamily="50" charset="-128"/>
                        </a:rPr>
                        <a:t>円～</a:t>
                      </a:r>
                      <a:r>
                        <a:rPr lang="en-US" altLang="ja-JP" sz="1100" dirty="0">
                          <a:solidFill>
                            <a:schemeClr val="tx1"/>
                          </a:solidFill>
                          <a:latin typeface="HG丸ｺﾞｼｯｸM-PRO" panose="020F0600000000000000" pitchFamily="50" charset="-128"/>
                          <a:ea typeface="HG丸ｺﾞｼｯｸM-PRO" panose="020F0600000000000000" pitchFamily="50" charset="-128"/>
                        </a:rPr>
                        <a:t>40,000 </a:t>
                      </a:r>
                      <a:r>
                        <a:rPr lang="ja-JP" altLang="en-US" sz="1100" dirty="0">
                          <a:solidFill>
                            <a:schemeClr val="tx1"/>
                          </a:solidFill>
                          <a:latin typeface="HG丸ｺﾞｼｯｸM-PRO" panose="020F0600000000000000" pitchFamily="50" charset="-128"/>
                          <a:ea typeface="HG丸ｺﾞｼｯｸM-PRO" panose="020F0600000000000000" pitchFamily="50" charset="-128"/>
                        </a:rPr>
                        <a:t>円</a:t>
                      </a: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p>
                  </a:txBody>
                  <a:tcPr anchor="ctr"/>
                </a:tc>
                <a:tc vMerge="1">
                  <a:txBody>
                    <a:bodyPr/>
                    <a:lstStyle/>
                    <a:p>
                      <a:endParaRPr kumimoji="1" lang="ja-JP" altLang="en-US" sz="1100" dirty="0"/>
                    </a:p>
                  </a:txBody>
                  <a:tcPr/>
                </a:tc>
                <a:extLst>
                  <a:ext uri="{0D108BD9-81ED-4DB2-BD59-A6C34878D82A}">
                    <a16:rowId xmlns:a16="http://schemas.microsoft.com/office/drawing/2014/main" val="2141664882"/>
                  </a:ext>
                </a:extLst>
              </a:tr>
              <a:tr h="456119">
                <a:tc>
                  <a:txBody>
                    <a:bodyPr/>
                    <a:lstStyle/>
                    <a:p>
                      <a:pPr algn="ctr"/>
                      <a:r>
                        <a:rPr lang="ja-JP" altLang="en-US" sz="1600" dirty="0">
                          <a:solidFill>
                            <a:schemeClr val="tx1"/>
                          </a:solidFill>
                          <a:latin typeface="HG丸ｺﾞｼｯｸM-PRO" panose="020F0600000000000000" pitchFamily="50" charset="-128"/>
                          <a:ea typeface="HG丸ｺﾞｼｯｸM-PRO" panose="020F0600000000000000" pitchFamily="50" charset="-128"/>
                        </a:rPr>
                        <a:t>広報紙</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anchor="ctr" anchorCtr="1"/>
                </a:tc>
                <a:tc>
                  <a:txBody>
                    <a:bodyPr/>
                    <a:lstStyle/>
                    <a:p>
                      <a:pPr algn="l"/>
                      <a:r>
                        <a:rPr lang="en-US" altLang="ja-JP"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a:solidFill>
                            <a:schemeClr val="tx1"/>
                          </a:solidFill>
                          <a:latin typeface="HG丸ｺﾞｼｯｸM-PRO" panose="020F0600000000000000" pitchFamily="50" charset="-128"/>
                          <a:ea typeface="HG丸ｺﾞｼｯｸM-PRO" panose="020F0600000000000000" pitchFamily="50" charset="-128"/>
                        </a:rPr>
                        <a:t>互助だより</a:t>
                      </a:r>
                      <a:r>
                        <a:rPr lang="en-US" altLang="ja-JP"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a:solidFill>
                            <a:schemeClr val="tx1"/>
                          </a:solidFill>
                          <a:latin typeface="HG丸ｺﾞｼｯｸM-PRO" panose="020F0600000000000000" pitchFamily="50" charset="-128"/>
                          <a:ea typeface="HG丸ｺﾞｼｯｸM-PRO" panose="020F0600000000000000" pitchFamily="50" charset="-128"/>
                        </a:rPr>
                        <a:t>発行</a:t>
                      </a:r>
                      <a:endParaRPr kumimoji="1" lang="ja-JP" altLang="en-US" sz="1300" dirty="0">
                        <a:solidFill>
                          <a:schemeClr val="tx1"/>
                        </a:solidFill>
                        <a:latin typeface="HG丸ｺﾞｼｯｸM-PRO" panose="020F0600000000000000" pitchFamily="50" charset="-128"/>
                        <a:ea typeface="HG丸ｺﾞｼｯｸM-PRO" panose="020F0600000000000000" pitchFamily="50" charset="-128"/>
                      </a:endParaRPr>
                    </a:p>
                  </a:txBody>
                  <a:tcPr anchor="ctr"/>
                </a:tc>
                <a:tc>
                  <a:txBody>
                    <a:bodyPr/>
                    <a:lstStyle/>
                    <a:p>
                      <a:pPr algn="l"/>
                      <a:r>
                        <a:rPr lang="ja-JP" altLang="en-US" sz="1100" dirty="0">
                          <a:latin typeface="HG丸ｺﾞｼｯｸM-PRO" panose="020F0600000000000000" pitchFamily="50" charset="-128"/>
                          <a:ea typeface="HG丸ｺﾞｼｯｸM-PRO" panose="020F0600000000000000" pitchFamily="50" charset="-128"/>
                        </a:rPr>
                        <a:t>全組合員に配付 </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年２回発行</a:t>
                      </a:r>
                      <a:r>
                        <a:rPr lang="en-US" altLang="ja-JP" sz="1100" dirty="0">
                          <a:latin typeface="HG丸ｺﾞｼｯｸM-PRO" panose="020F0600000000000000" pitchFamily="50" charset="-128"/>
                          <a:ea typeface="HG丸ｺﾞｼｯｸM-PRO" panose="020F0600000000000000" pitchFamily="50" charset="-128"/>
                        </a:rPr>
                        <a:t>) </a:t>
                      </a:r>
                    </a:p>
                    <a:p>
                      <a:pPr algn="l"/>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事業の案内、募集等をお知らせします</a:t>
                      </a:r>
                      <a:r>
                        <a:rPr lang="en-US" altLang="ja-JP" sz="1100" dirty="0">
                          <a:latin typeface="HG丸ｺﾞｼｯｸM-PRO" panose="020F0600000000000000" pitchFamily="50" charset="-128"/>
                          <a:ea typeface="HG丸ｺﾞｼｯｸM-PRO" panose="020F0600000000000000" pitchFamily="50" charset="-128"/>
                        </a:rPr>
                        <a:t>｡)</a:t>
                      </a:r>
                      <a:endParaRPr kumimoji="1" lang="ja-JP" altLang="en-US" sz="1100" dirty="0">
                        <a:latin typeface="HG丸ｺﾞｼｯｸM-PRO" panose="020F0600000000000000" pitchFamily="50" charset="-128"/>
                        <a:ea typeface="HG丸ｺﾞｼｯｸM-PRO" panose="020F0600000000000000" pitchFamily="50" charset="-128"/>
                      </a:endParaRPr>
                    </a:p>
                  </a:txBody>
                  <a:tcPr anchor="ctr"/>
                </a:tc>
                <a:tc vMerge="1">
                  <a:txBody>
                    <a:bodyPr/>
                    <a:lstStyle/>
                    <a:p>
                      <a:endParaRPr kumimoji="1" lang="ja-JP" altLang="en-US" sz="1100" dirty="0"/>
                    </a:p>
                  </a:txBody>
                  <a:tcPr anchor="ctr"/>
                </a:tc>
                <a:extLst>
                  <a:ext uri="{0D108BD9-81ED-4DB2-BD59-A6C34878D82A}">
                    <a16:rowId xmlns:a16="http://schemas.microsoft.com/office/drawing/2014/main" val="2042079265"/>
                  </a:ext>
                </a:extLst>
              </a:tr>
              <a:tr h="700411">
                <a:tc>
                  <a:txBody>
                    <a:bodyPr/>
                    <a:lstStyle/>
                    <a:p>
                      <a:pPr algn="ctr"/>
                      <a:r>
                        <a:rPr lang="ja-JP" altLang="en-US" sz="1600" dirty="0">
                          <a:latin typeface="HG丸ｺﾞｼｯｸM-PRO" panose="020F0600000000000000" pitchFamily="50" charset="-128"/>
                          <a:ea typeface="HG丸ｺﾞｼｯｸM-PRO" panose="020F0600000000000000" pitchFamily="50" charset="-128"/>
                        </a:rPr>
                        <a:t>健康記念</a:t>
                      </a:r>
                      <a:endParaRPr kumimoji="1" lang="ja-JP" altLang="en-US" sz="1600" dirty="0">
                        <a:latin typeface="HG丸ｺﾞｼｯｸM-PRO" panose="020F0600000000000000" pitchFamily="50" charset="-128"/>
                        <a:ea typeface="HG丸ｺﾞｼｯｸM-PRO" panose="020F0600000000000000" pitchFamily="50" charset="-128"/>
                      </a:endParaRPr>
                    </a:p>
                  </a:txBody>
                  <a:tcPr anchor="ctr" anchorCtr="1"/>
                </a:tc>
                <a:tc>
                  <a:txBody>
                    <a:bodyPr/>
                    <a:lstStyle/>
                    <a:p>
                      <a:pPr algn="l"/>
                      <a:r>
                        <a:rPr lang="en-US" altLang="ja-JP" sz="1300" dirty="0">
                          <a:latin typeface="HG丸ｺﾞｼｯｸM-PRO" panose="020F0600000000000000" pitchFamily="50" charset="-128"/>
                          <a:ea typeface="HG丸ｺﾞｼｯｸM-PRO" panose="020F0600000000000000" pitchFamily="50" charset="-128"/>
                        </a:rPr>
                        <a:t>70</a:t>
                      </a:r>
                      <a:r>
                        <a:rPr lang="ja-JP" altLang="en-US" sz="1300" dirty="0">
                          <a:latin typeface="HG丸ｺﾞｼｯｸM-PRO" panose="020F0600000000000000" pitchFamily="50" charset="-128"/>
                          <a:ea typeface="HG丸ｺﾞｼｯｸM-PRO" panose="020F0600000000000000" pitchFamily="50" charset="-128"/>
                        </a:rPr>
                        <a:t>歳の年度末まで療養補助金を受給していない組合員</a:t>
                      </a:r>
                      <a:endParaRPr kumimoji="1" lang="ja-JP" altLang="en-US" sz="1300" dirty="0">
                        <a:latin typeface="HG丸ｺﾞｼｯｸM-PRO" panose="020F0600000000000000" pitchFamily="50" charset="-128"/>
                        <a:ea typeface="HG丸ｺﾞｼｯｸM-PRO" panose="020F0600000000000000" pitchFamily="50" charset="-128"/>
                      </a:endParaRPr>
                    </a:p>
                  </a:txBody>
                  <a:tcPr anchor="ctr"/>
                </a:tc>
                <a:tc>
                  <a:txBody>
                    <a:bodyPr/>
                    <a:lstStyle/>
                    <a:p>
                      <a:pPr algn="l"/>
                      <a:r>
                        <a:rPr lang="en-US" altLang="ja-JP" sz="1100" dirty="0">
                          <a:latin typeface="HG丸ｺﾞｼｯｸM-PRO" panose="020F0600000000000000" pitchFamily="50" charset="-128"/>
                          <a:ea typeface="HG丸ｺﾞｼｯｸM-PRO" panose="020F0600000000000000" pitchFamily="50" charset="-128"/>
                        </a:rPr>
                        <a:t>30,000 </a:t>
                      </a:r>
                      <a:r>
                        <a:rPr lang="ja-JP" altLang="en-US" sz="1100" dirty="0">
                          <a:latin typeface="HG丸ｺﾞｼｯｸM-PRO" panose="020F0600000000000000" pitchFamily="50" charset="-128"/>
                          <a:ea typeface="HG丸ｺﾞｼｯｸM-PRO" panose="020F0600000000000000" pitchFamily="50" charset="-128"/>
                        </a:rPr>
                        <a:t>円を給付 </a:t>
                      </a:r>
                      <a:r>
                        <a:rPr lang="en-US" altLang="ja-JP" sz="11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  </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互助組合から通知します</a:t>
                      </a:r>
                      <a:r>
                        <a:rPr lang="en-US" altLang="ja-JP" sz="1100" dirty="0">
                          <a:latin typeface="HG丸ｺﾞｼｯｸM-PRO" panose="020F0600000000000000" pitchFamily="50" charset="-128"/>
                          <a:ea typeface="HG丸ｺﾞｼｯｸM-PRO" panose="020F0600000000000000" pitchFamily="50" charset="-128"/>
                        </a:rPr>
                        <a:t>]</a:t>
                      </a:r>
                      <a:endParaRPr kumimoji="1" lang="ja-JP" altLang="en-US" sz="1100" dirty="0">
                        <a:latin typeface="HG丸ｺﾞｼｯｸM-PRO" panose="020F0600000000000000" pitchFamily="50" charset="-128"/>
                        <a:ea typeface="HG丸ｺﾞｼｯｸM-PRO" panose="020F0600000000000000" pitchFamily="50" charset="-128"/>
                      </a:endParaRPr>
                    </a:p>
                    <a:p>
                      <a:pPr algn="l"/>
                      <a:endParaRPr kumimoji="1" lang="ja-JP" altLang="en-US" sz="1100" dirty="0">
                        <a:latin typeface="HG丸ｺﾞｼｯｸM-PRO" panose="020F0600000000000000" pitchFamily="50" charset="-128"/>
                        <a:ea typeface="HG丸ｺﾞｼｯｸM-PRO" panose="020F06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HG丸ｺﾞｼｯｸM-PRO" panose="020F0600000000000000" pitchFamily="50" charset="-128"/>
                          <a:ea typeface="HG丸ｺﾞｼｯｸM-PRO" panose="020F0600000000000000" pitchFamily="50" charset="-128"/>
                        </a:rPr>
                        <a:t>該当者</a:t>
                      </a:r>
                    </a:p>
                    <a:p>
                      <a:pPr algn="ct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755833198"/>
                  </a:ext>
                </a:extLst>
              </a:tr>
            </a:tbl>
          </a:graphicData>
        </a:graphic>
      </p:graphicFrame>
      <p:sp>
        <p:nvSpPr>
          <p:cNvPr id="17" name="左中かっこ 16">
            <a:extLst>
              <a:ext uri="{FF2B5EF4-FFF2-40B4-BE49-F238E27FC236}">
                <a16:creationId xmlns:a16="http://schemas.microsoft.com/office/drawing/2014/main" id="{C72CF6AA-0194-48C1-8A77-03BCDF09DF39}"/>
              </a:ext>
            </a:extLst>
          </p:cNvPr>
          <p:cNvSpPr/>
          <p:nvPr/>
        </p:nvSpPr>
        <p:spPr>
          <a:xfrm>
            <a:off x="1103600" y="1514765"/>
            <a:ext cx="244187" cy="2715490"/>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左中かっこ 17">
            <a:extLst>
              <a:ext uri="{FF2B5EF4-FFF2-40B4-BE49-F238E27FC236}">
                <a16:creationId xmlns:a16="http://schemas.microsoft.com/office/drawing/2014/main" id="{4D39D29B-A3FA-4E17-B919-61352E810921}"/>
              </a:ext>
            </a:extLst>
          </p:cNvPr>
          <p:cNvSpPr/>
          <p:nvPr/>
        </p:nvSpPr>
        <p:spPr>
          <a:xfrm>
            <a:off x="1129649" y="4368800"/>
            <a:ext cx="218138" cy="1801091"/>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1EC99794-8A6F-41BF-BDC4-6AA926134611}"/>
              </a:ext>
            </a:extLst>
          </p:cNvPr>
          <p:cNvSpPr txBox="1"/>
          <p:nvPr/>
        </p:nvSpPr>
        <p:spPr>
          <a:xfrm>
            <a:off x="376535" y="2214562"/>
            <a:ext cx="461665" cy="1219200"/>
          </a:xfrm>
          <a:prstGeom prst="rect">
            <a:avLst/>
          </a:prstGeom>
          <a:solidFill>
            <a:schemeClr val="accent1">
              <a:lumMod val="40000"/>
              <a:lumOff val="60000"/>
            </a:schemeClr>
          </a:solidFill>
          <a:ln>
            <a:solidFill>
              <a:srgbClr val="0070C0"/>
            </a:solidFill>
          </a:ln>
        </p:spPr>
        <p:txBody>
          <a:bodyPr vert="eaVert" wrap="square" rtlCol="0">
            <a:spAutoFit/>
          </a:bodyPr>
          <a:lstStyle/>
          <a:p>
            <a:pPr algn="ctr"/>
            <a:r>
              <a:rPr lang="ja-JP" altLang="en-US" dirty="0">
                <a:latin typeface="HG丸ｺﾞｼｯｸM-PRO" panose="020F0600000000000000" pitchFamily="50" charset="-128"/>
                <a:ea typeface="HG丸ｺﾞｼｯｸM-PRO" panose="020F0600000000000000" pitchFamily="50" charset="-128"/>
              </a:rPr>
              <a:t>給付事業</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443ACDD9-E944-4F36-ADA5-3B693C1552B9}"/>
              </a:ext>
            </a:extLst>
          </p:cNvPr>
          <p:cNvSpPr txBox="1"/>
          <p:nvPr/>
        </p:nvSpPr>
        <p:spPr>
          <a:xfrm>
            <a:off x="376534" y="4678399"/>
            <a:ext cx="461665" cy="1219200"/>
          </a:xfrm>
          <a:prstGeom prst="rect">
            <a:avLst/>
          </a:prstGeom>
          <a:solidFill>
            <a:schemeClr val="accent1">
              <a:lumMod val="40000"/>
              <a:lumOff val="60000"/>
            </a:schemeClr>
          </a:solidFill>
          <a:ln>
            <a:solidFill>
              <a:srgbClr val="0070C0"/>
            </a:solidFill>
          </a:ln>
        </p:spPr>
        <p:txBody>
          <a:bodyPr vert="eaVert" wrap="square" rtlCol="0">
            <a:spAutoFit/>
          </a:bodyPr>
          <a:lstStyle/>
          <a:p>
            <a:pPr algn="ctr"/>
            <a:r>
              <a:rPr lang="ja-JP" altLang="en-US">
                <a:latin typeface="HG丸ｺﾞｼｯｸM-PRO" panose="020F0600000000000000" pitchFamily="50" charset="-128"/>
                <a:ea typeface="HG丸ｺﾞｼｯｸM-PRO" panose="020F0600000000000000" pitchFamily="50" charset="-128"/>
              </a:rPr>
              <a:t>福祉事業</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D8E9C79A-CB35-4D6C-A633-59F67FB468F1}"/>
              </a:ext>
            </a:extLst>
          </p:cNvPr>
          <p:cNvSpPr txBox="1"/>
          <p:nvPr/>
        </p:nvSpPr>
        <p:spPr>
          <a:xfrm>
            <a:off x="1228436" y="6292820"/>
            <a:ext cx="9435305" cy="400110"/>
          </a:xfrm>
          <a:prstGeom prst="rect">
            <a:avLst/>
          </a:prstGeom>
          <a:noFill/>
        </p:spPr>
        <p:txBody>
          <a:bodyPr wrap="square" rtlCol="0">
            <a:spAutoFit/>
          </a:bodyPr>
          <a:lstStyle/>
          <a:p>
            <a:pPr algn="ctr"/>
            <a:r>
              <a:rPr lang="en-US" altLang="ja-JP" sz="2000" u="wavyHeavy"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a:t>
            </a:r>
            <a:r>
              <a:rPr lang="ja-JP" altLang="en-US" sz="2000" u="wavyHeavy" dirty="0">
                <a:uFill>
                  <a:solidFill>
                    <a:srgbClr val="FF0000"/>
                  </a:solidFill>
                </a:uFill>
                <a:latin typeface="HG丸ｺﾞｼｯｸM-PRO" panose="020F0600000000000000" pitchFamily="50" charset="-128"/>
                <a:ea typeface="HG丸ｺﾞｼｯｸM-PRO" panose="020F0600000000000000" pitchFamily="50" charset="-128"/>
              </a:rPr>
              <a:t>　</a:t>
            </a:r>
            <a:r>
              <a:rPr lang="ja-JP" altLang="en-US" sz="2000" u="wavyHeavy"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事業内容は、令和７年４月以降、一部変更します。</a:t>
            </a:r>
            <a:endParaRPr lang="en-US" altLang="ja-JP" sz="2000" u="wavyHeavy"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endParaRPr>
          </a:p>
        </p:txBody>
      </p:sp>
      <p:pic>
        <p:nvPicPr>
          <p:cNvPr id="4" name="オーディオ 3">
            <a:hlinkClick r:id="" action="ppaction://media"/>
            <a:extLst>
              <a:ext uri="{FF2B5EF4-FFF2-40B4-BE49-F238E27FC236}">
                <a16:creationId xmlns:a16="http://schemas.microsoft.com/office/drawing/2014/main" id="{A39A92B8-3CEA-40CA-AC13-11707365DB0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74787029"/>
      </p:ext>
    </p:extLst>
  </p:cSld>
  <p:clrMapOvr>
    <a:masterClrMapping/>
  </p:clrMapOvr>
  <mc:AlternateContent xmlns:mc="http://schemas.openxmlformats.org/markup-compatibility/2006" xmlns:p14="http://schemas.microsoft.com/office/powerpoint/2010/main">
    <mc:Choice Requires="p14">
      <p:transition spd="slow" p14:dur="2000" advTm="14475"/>
    </mc:Choice>
    <mc:Fallback xmlns="">
      <p:transition spd="slow" advTm="144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7348064" y="6137024"/>
            <a:ext cx="2605642" cy="562579"/>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kern="100" dirty="0">
                <a:effectLst/>
                <a:ea typeface="HG丸ｺﾞｼｯｸM-PRO" panose="020F0600000000000000" pitchFamily="50"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b="1" kern="100" dirty="0">
                <a:solidFill>
                  <a:srgbClr val="FF0000"/>
                </a:solidFill>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endParaRPr lang="en-US" altLang="ja-JP" sz="1200" b="1" kern="100" dirty="0">
              <a:solidFill>
                <a:srgbClr val="FF0000"/>
              </a:solidFill>
              <a:ea typeface="HG丸ｺﾞｼｯｸM-PRO" panose="020F0600000000000000" pitchFamily="50"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25" name="正方形/長方形 24"/>
          <p:cNvSpPr/>
          <p:nvPr/>
        </p:nvSpPr>
        <p:spPr>
          <a:xfrm>
            <a:off x="2235511" y="5254756"/>
            <a:ext cx="2605848" cy="1402557"/>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algn="ctr">
              <a:spcAft>
                <a:spcPts val="0"/>
              </a:spcAft>
            </a:pP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360677672"/>
              </p:ext>
            </p:extLst>
          </p:nvPr>
        </p:nvGraphicFramePr>
        <p:xfrm>
          <a:off x="316523" y="928466"/>
          <a:ext cx="11607622" cy="2103120"/>
        </p:xfrm>
        <a:graphic>
          <a:graphicData uri="http://schemas.openxmlformats.org/drawingml/2006/table">
            <a:tbl>
              <a:tblPr firstRow="1" bandRow="1">
                <a:tableStyleId>{5940675A-B579-460E-94D1-54222C63F5DA}</a:tableStyleId>
              </a:tblPr>
              <a:tblGrid>
                <a:gridCol w="379604">
                  <a:extLst>
                    <a:ext uri="{9D8B030D-6E8A-4147-A177-3AD203B41FA5}">
                      <a16:colId xmlns:a16="http://schemas.microsoft.com/office/drawing/2014/main" val="2125572630"/>
                    </a:ext>
                  </a:extLst>
                </a:gridCol>
                <a:gridCol w="1367426">
                  <a:extLst>
                    <a:ext uri="{9D8B030D-6E8A-4147-A177-3AD203B41FA5}">
                      <a16:colId xmlns:a16="http://schemas.microsoft.com/office/drawing/2014/main" val="1858241683"/>
                    </a:ext>
                  </a:extLst>
                </a:gridCol>
                <a:gridCol w="1822373">
                  <a:extLst>
                    <a:ext uri="{9D8B030D-6E8A-4147-A177-3AD203B41FA5}">
                      <a16:colId xmlns:a16="http://schemas.microsoft.com/office/drawing/2014/main" val="1254116210"/>
                    </a:ext>
                  </a:extLst>
                </a:gridCol>
                <a:gridCol w="6837492">
                  <a:extLst>
                    <a:ext uri="{9D8B030D-6E8A-4147-A177-3AD203B41FA5}">
                      <a16:colId xmlns:a16="http://schemas.microsoft.com/office/drawing/2014/main" val="2116093115"/>
                    </a:ext>
                  </a:extLst>
                </a:gridCol>
                <a:gridCol w="1200727">
                  <a:extLst>
                    <a:ext uri="{9D8B030D-6E8A-4147-A177-3AD203B41FA5}">
                      <a16:colId xmlns:a16="http://schemas.microsoft.com/office/drawing/2014/main" val="1229556828"/>
                    </a:ext>
                  </a:extLst>
                </a:gridCol>
              </a:tblGrid>
              <a:tr h="284847">
                <a:tc gridSpan="2">
                  <a:txBody>
                    <a:bodyPr/>
                    <a:lstStyle/>
                    <a:p>
                      <a:r>
                        <a:rPr lang="ja-JP" altLang="en-US" sz="1800" dirty="0">
                          <a:latin typeface="HG丸ｺﾞｼｯｸM-PRO" panose="020F0600000000000000" pitchFamily="50" charset="-128"/>
                          <a:ea typeface="HG丸ｺﾞｼｯｸM-PRO" panose="020F0600000000000000" pitchFamily="50" charset="-128"/>
                        </a:rPr>
                        <a:t>事業名</a:t>
                      </a:r>
                      <a:endParaRPr kumimoji="1" lang="ja-JP" altLang="en-US" sz="1800" dirty="0">
                        <a:latin typeface="HG丸ｺﾞｼｯｸM-PRO" panose="020F0600000000000000" pitchFamily="50" charset="-128"/>
                        <a:ea typeface="HG丸ｺﾞｼｯｸM-PRO" panose="020F0600000000000000" pitchFamily="50" charset="-128"/>
                      </a:endParaRPr>
                    </a:p>
                  </a:txBody>
                  <a:tcPr anchor="ctr" anchorCtr="1">
                    <a:solidFill>
                      <a:schemeClr val="accent1">
                        <a:lumMod val="20000"/>
                        <a:lumOff val="80000"/>
                      </a:schemeClr>
                    </a:solidFill>
                  </a:tcPr>
                </a:tc>
                <a:tc hMerge="1">
                  <a:txBody>
                    <a:bodyPr/>
                    <a:lstStyle/>
                    <a:p>
                      <a:endParaRPr kumimoji="1" lang="ja-JP" altLang="en-US" sz="1800" dirty="0"/>
                    </a:p>
                  </a:txBody>
                  <a:tcPr anchor="ctr">
                    <a:solidFill>
                      <a:schemeClr val="accent1">
                        <a:lumMod val="20000"/>
                        <a:lumOff val="80000"/>
                      </a:schemeClr>
                    </a:solidFill>
                  </a:tcPr>
                </a:tc>
                <a:tc>
                  <a:txBody>
                    <a:bodyPr/>
                    <a:lstStyle/>
                    <a:p>
                      <a:r>
                        <a:rPr lang="ja-JP" altLang="en-US" sz="1800" dirty="0">
                          <a:latin typeface="HG丸ｺﾞｼｯｸM-PRO" panose="020F0600000000000000" pitchFamily="50" charset="-128"/>
                          <a:ea typeface="HG丸ｺﾞｼｯｸM-PRO" panose="020F0600000000000000" pitchFamily="50" charset="-128"/>
                        </a:rPr>
                        <a:t>事 由</a:t>
                      </a:r>
                      <a:endParaRPr kumimoji="1" lang="ja-JP" altLang="en-US" sz="1800" dirty="0">
                        <a:latin typeface="HG丸ｺﾞｼｯｸM-PRO" panose="020F0600000000000000" pitchFamily="50" charset="-128"/>
                        <a:ea typeface="HG丸ｺﾞｼｯｸM-PRO" panose="020F0600000000000000" pitchFamily="50" charset="-128"/>
                      </a:endParaRPr>
                    </a:p>
                  </a:txBody>
                  <a:tcPr anchor="ctr" anchorCtr="1">
                    <a:solidFill>
                      <a:schemeClr val="accent1">
                        <a:lumMod val="20000"/>
                        <a:lumOff val="80000"/>
                      </a:schemeClr>
                    </a:solidFill>
                  </a:tcPr>
                </a:tc>
                <a:tc>
                  <a:txBody>
                    <a:bodyPr/>
                    <a:lstStyle/>
                    <a:p>
                      <a:r>
                        <a:rPr lang="ja-JP" altLang="en-US" sz="1800" dirty="0">
                          <a:latin typeface="HG丸ｺﾞｼｯｸM-PRO" panose="020F0600000000000000" pitchFamily="50" charset="-128"/>
                          <a:ea typeface="HG丸ｺﾞｼｯｸM-PRO" panose="020F0600000000000000" pitchFamily="50" charset="-128"/>
                        </a:rPr>
                        <a:t>内 容</a:t>
                      </a:r>
                      <a:endParaRPr kumimoji="1" lang="ja-JP" altLang="en-US" sz="1800" dirty="0">
                        <a:latin typeface="HG丸ｺﾞｼｯｸM-PRO" panose="020F0600000000000000" pitchFamily="50" charset="-128"/>
                        <a:ea typeface="HG丸ｺﾞｼｯｸM-PRO" panose="020F0600000000000000" pitchFamily="50" charset="-128"/>
                      </a:endParaRPr>
                    </a:p>
                  </a:txBody>
                  <a:tcPr anchor="ctr" anchorCtr="1">
                    <a:solidFill>
                      <a:schemeClr val="accent1">
                        <a:lumMod val="20000"/>
                        <a:lumOff val="80000"/>
                      </a:schemeClr>
                    </a:solidFill>
                  </a:tcPr>
                </a:tc>
                <a:tc>
                  <a:txBody>
                    <a:bodyPr/>
                    <a:lstStyle/>
                    <a:p>
                      <a:r>
                        <a:rPr lang="ja-JP" altLang="en-US" sz="1800" dirty="0">
                          <a:latin typeface="HG丸ｺﾞｼｯｸM-PRO" panose="020F0600000000000000" pitchFamily="50" charset="-128"/>
                          <a:ea typeface="HG丸ｺﾞｼｯｸM-PRO" panose="020F0600000000000000" pitchFamily="50" charset="-128"/>
                        </a:rPr>
                        <a:t>利用期間</a:t>
                      </a:r>
                      <a:endParaRPr kumimoji="1" lang="ja-JP" altLang="en-US" sz="1800" dirty="0">
                        <a:latin typeface="HG丸ｺﾞｼｯｸM-PRO" panose="020F0600000000000000" pitchFamily="50" charset="-128"/>
                        <a:ea typeface="HG丸ｺﾞｼｯｸM-PRO" panose="020F0600000000000000" pitchFamily="50" charset="-128"/>
                      </a:endParaRPr>
                    </a:p>
                  </a:txBody>
                  <a:tcPr anchor="ctr" anchorCtr="1">
                    <a:solidFill>
                      <a:schemeClr val="accent1">
                        <a:lumMod val="20000"/>
                        <a:lumOff val="80000"/>
                      </a:schemeClr>
                    </a:solidFill>
                  </a:tcPr>
                </a:tc>
                <a:extLst>
                  <a:ext uri="{0D108BD9-81ED-4DB2-BD59-A6C34878D82A}">
                    <a16:rowId xmlns:a16="http://schemas.microsoft.com/office/drawing/2014/main" val="3573599759"/>
                  </a:ext>
                </a:extLst>
              </a:tr>
              <a:tr h="1737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HG丸ｺﾞｼｯｸM-PRO" panose="020F0600000000000000" pitchFamily="50" charset="-128"/>
                          <a:ea typeface="HG丸ｺﾞｼｯｸM-PRO" panose="020F0600000000000000" pitchFamily="50" charset="-128"/>
                        </a:rPr>
                        <a:t>給付事業</a:t>
                      </a:r>
                    </a:p>
                  </a:txBody>
                  <a:tcPr anchor="ctr" anchorCtr="1"/>
                </a:tc>
                <a:tc>
                  <a:txBody>
                    <a:bodyPr/>
                    <a:lstStyle/>
                    <a:p>
                      <a:r>
                        <a:rPr lang="ja-JP" altLang="en-US" sz="1800" b="1" dirty="0">
                          <a:solidFill>
                            <a:srgbClr val="FF0000"/>
                          </a:solidFill>
                          <a:latin typeface="HG丸ｺﾞｼｯｸM-PRO" panose="020F0600000000000000" pitchFamily="50" charset="-128"/>
                          <a:ea typeface="HG丸ｺﾞｼｯｸM-PRO" panose="020F0600000000000000" pitchFamily="50" charset="-128"/>
                        </a:rPr>
                        <a:t>療養補助金</a:t>
                      </a:r>
                      <a:endParaRPr kumimoji="1" lang="ja-JP" altLang="en-US" sz="1800" b="1"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r>
                        <a:rPr lang="ja-JP" altLang="en-US" sz="1800" dirty="0">
                          <a:latin typeface="HG丸ｺﾞｼｯｸM-PRO" panose="020F0600000000000000" pitchFamily="50" charset="-128"/>
                          <a:ea typeface="HG丸ｺﾞｼｯｸM-PRO" panose="020F0600000000000000" pitchFamily="50" charset="-128"/>
                        </a:rPr>
                        <a:t>組合員が</a:t>
                      </a:r>
                      <a:r>
                        <a:rPr lang="ja-JP" altLang="en-US" sz="1800" dirty="0">
                          <a:solidFill>
                            <a:srgbClr val="FF0000"/>
                          </a:solidFill>
                          <a:latin typeface="HG丸ｺﾞｼｯｸM-PRO" panose="020F0600000000000000" pitchFamily="50" charset="-128"/>
                          <a:ea typeface="HG丸ｺﾞｼｯｸM-PRO" panose="020F0600000000000000" pitchFamily="50" charset="-128"/>
                        </a:rPr>
                        <a:t>保健医療機関等 </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保険薬局を含む</a:t>
                      </a:r>
                      <a:r>
                        <a:rPr lang="en-US" altLang="ja-JP" sz="1800" dirty="0">
                          <a:latin typeface="HG丸ｺﾞｼｯｸM-PRO" panose="020F0600000000000000" pitchFamily="50" charset="-128"/>
                          <a:ea typeface="HG丸ｺﾞｼｯｸM-PRO" panose="020F0600000000000000" pitchFamily="50" charset="-128"/>
                        </a:rPr>
                        <a:t>｡) </a:t>
                      </a:r>
                      <a:r>
                        <a:rPr lang="ja-JP" altLang="en-US" sz="1800" dirty="0" err="1">
                          <a:solidFill>
                            <a:srgbClr val="FF0000"/>
                          </a:solidFill>
                          <a:latin typeface="HG丸ｺﾞｼｯｸM-PRO" panose="020F0600000000000000" pitchFamily="50" charset="-128"/>
                          <a:ea typeface="HG丸ｺﾞｼｯｸM-PRO" panose="020F0600000000000000" pitchFamily="50" charset="-128"/>
                        </a:rPr>
                        <a:t>で受</a:t>
                      </a:r>
                      <a:r>
                        <a:rPr lang="ja-JP" altLang="en-US" sz="1800" dirty="0">
                          <a:solidFill>
                            <a:srgbClr val="FF0000"/>
                          </a:solidFill>
                          <a:latin typeface="HG丸ｺﾞｼｯｸM-PRO" panose="020F0600000000000000" pitchFamily="50" charset="-128"/>
                          <a:ea typeface="HG丸ｺﾞｼｯｸM-PRO" panose="020F0600000000000000" pitchFamily="50" charset="-128"/>
                        </a:rPr>
                        <a:t>診したとき</a:t>
                      </a:r>
                      <a:endParaRPr kumimoji="1" lang="ja-JP" altLang="en-US" sz="1800"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r>
                        <a:rPr lang="ja-JP" altLang="en-US" sz="1800" b="1" dirty="0">
                          <a:solidFill>
                            <a:srgbClr val="FF0000"/>
                          </a:solidFill>
                          <a:latin typeface="HG丸ｺﾞｼｯｸM-PRO" panose="020F0600000000000000" pitchFamily="50" charset="-128"/>
                          <a:ea typeface="HG丸ｺﾞｼｯｸM-PRO" panose="020F0600000000000000" pitchFamily="50" charset="-128"/>
                        </a:rPr>
                        <a:t>医療費総額の</a:t>
                      </a:r>
                      <a:r>
                        <a:rPr lang="ja-JP" altLang="en-US" sz="1800" b="1" u="sng" dirty="0">
                          <a:solidFill>
                            <a:srgbClr val="FF0000"/>
                          </a:solidFill>
                          <a:latin typeface="HG丸ｺﾞｼｯｸM-PRO" panose="020F0600000000000000" pitchFamily="50" charset="-128"/>
                          <a:ea typeface="HG丸ｺﾞｼｯｸM-PRO" panose="020F0600000000000000" pitchFamily="50" charset="-128"/>
                        </a:rPr>
                        <a:t>２割</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を給付します</a:t>
                      </a:r>
                      <a:r>
                        <a:rPr lang="en-US" altLang="ja-JP"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保険適用分</a:t>
                      </a:r>
                      <a:r>
                        <a:rPr lang="en-US" altLang="ja-JP" sz="1800" b="1" dirty="0">
                          <a:solidFill>
                            <a:srgbClr val="FF0000"/>
                          </a:solidFill>
                          <a:latin typeface="HG丸ｺﾞｼｯｸM-PRO" panose="020F0600000000000000" pitchFamily="50" charset="-128"/>
                          <a:ea typeface="HG丸ｺﾞｼｯｸM-PRO" panose="020F0600000000000000" pitchFamily="50" charset="-128"/>
                        </a:rPr>
                        <a:t>)</a:t>
                      </a:r>
                    </a:p>
                    <a:p>
                      <a:r>
                        <a:rPr lang="en-US" altLang="ja-JP" sz="1800" dirty="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　医療機関ごとに月最高限度額 </a:t>
                      </a:r>
                      <a:r>
                        <a:rPr lang="en-US" altLang="ja-JP" sz="1800" dirty="0">
                          <a:latin typeface="HG丸ｺﾞｼｯｸM-PRO" panose="020F0600000000000000" pitchFamily="50" charset="-128"/>
                          <a:ea typeface="HG丸ｺﾞｼｯｸM-PRO" panose="020F0600000000000000" pitchFamily="50" charset="-128"/>
                        </a:rPr>
                        <a:t>63,600 </a:t>
                      </a:r>
                      <a:r>
                        <a:rPr lang="ja-JP" altLang="en-US" sz="1800" dirty="0">
                          <a:latin typeface="HG丸ｺﾞｼｯｸM-PRO" panose="020F0600000000000000" pitchFamily="50" charset="-128"/>
                          <a:ea typeface="HG丸ｺﾞｼｯｸM-PRO" panose="020F0600000000000000" pitchFamily="50" charset="-128"/>
                        </a:rPr>
                        <a:t>円まで</a:t>
                      </a:r>
                      <a:endParaRPr lang="en-US" altLang="ja-JP" sz="1800" dirty="0">
                        <a:latin typeface="HG丸ｺﾞｼｯｸM-PRO" panose="020F0600000000000000" pitchFamily="50" charset="-128"/>
                        <a:ea typeface="HG丸ｺﾞｼｯｸM-PRO" panose="020F0600000000000000" pitchFamily="50" charset="-128"/>
                      </a:endParaRPr>
                    </a:p>
                    <a:p>
                      <a:r>
                        <a:rPr lang="ja-JP" altLang="en-US" sz="1800" dirty="0">
                          <a:latin typeface="HG丸ｺﾞｼｯｸM-PRO" panose="020F0600000000000000" pitchFamily="50" charset="-128"/>
                          <a:ea typeface="HG丸ｺﾞｼｯｸM-PRO" panose="020F0600000000000000" pitchFamily="50" charset="-128"/>
                        </a:rPr>
                        <a:t> </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　公的な医療費助成の受給により、自己負担額が保険適用分　　　</a:t>
                      </a:r>
                      <a:endParaRPr lang="en-US" altLang="ja-JP" sz="1800" dirty="0">
                        <a:latin typeface="HG丸ｺﾞｼｯｸM-PRO" panose="020F0600000000000000" pitchFamily="50" charset="-128"/>
                        <a:ea typeface="HG丸ｺﾞｼｯｸM-PRO" panose="020F0600000000000000" pitchFamily="50" charset="-128"/>
                      </a:endParaRPr>
                    </a:p>
                    <a:p>
                      <a:r>
                        <a:rPr lang="ja-JP" altLang="en-US" sz="1800" dirty="0">
                          <a:latin typeface="HG丸ｺﾞｼｯｸM-PRO" panose="020F0600000000000000" pitchFamily="50" charset="-128"/>
                          <a:ea typeface="HG丸ｺﾞｼｯｸM-PRO" panose="020F0600000000000000" pitchFamily="50" charset="-128"/>
                        </a:rPr>
                        <a:t>　に係る総医療費の２割未満の場合は、</a:t>
                      </a:r>
                      <a:r>
                        <a:rPr lang="ja-JP" altLang="en-US" sz="1800" u="sng" baseline="0" dirty="0">
                          <a:latin typeface="HG丸ｺﾞｼｯｸM-PRO" panose="020F0600000000000000" pitchFamily="50" charset="-128"/>
                          <a:ea typeface="HG丸ｺﾞｼｯｸM-PRO" panose="020F0600000000000000" pitchFamily="50" charset="-128"/>
                        </a:rPr>
                        <a:t>自己負担額を限度として</a:t>
                      </a:r>
                      <a:endParaRPr lang="en-US" altLang="ja-JP" sz="1800" u="sng" baseline="0" dirty="0">
                        <a:latin typeface="HG丸ｺﾞｼｯｸM-PRO" panose="020F0600000000000000" pitchFamily="50" charset="-128"/>
                        <a:ea typeface="HG丸ｺﾞｼｯｸM-PRO" panose="020F0600000000000000" pitchFamily="50" charset="-128"/>
                      </a:endParaRPr>
                    </a:p>
                    <a:p>
                      <a:r>
                        <a:rPr lang="ja-JP" altLang="en-US" sz="1800" u="none" dirty="0">
                          <a:latin typeface="HG丸ｺﾞｼｯｸM-PRO" panose="020F0600000000000000" pitchFamily="50" charset="-128"/>
                          <a:ea typeface="HG丸ｺﾞｼｯｸM-PRO" panose="020F0600000000000000" pitchFamily="50" charset="-128"/>
                        </a:rPr>
                        <a:t>　</a:t>
                      </a:r>
                      <a:r>
                        <a:rPr lang="ja-JP" altLang="en-US" sz="1800" u="sng" dirty="0">
                          <a:latin typeface="HG丸ｺﾞｼｯｸM-PRO" panose="020F0600000000000000" pitchFamily="50" charset="-128"/>
                          <a:ea typeface="HG丸ｺﾞｼｯｸM-PRO" panose="020F0600000000000000" pitchFamily="50" charset="-128"/>
                        </a:rPr>
                        <a:t>給付</a:t>
                      </a:r>
                      <a:r>
                        <a:rPr lang="ja-JP" altLang="en-US" sz="1800" dirty="0">
                          <a:latin typeface="HG丸ｺﾞｼｯｸM-PRO" panose="020F0600000000000000" pitchFamily="50" charset="-128"/>
                          <a:ea typeface="HG丸ｺﾞｼｯｸM-PRO" panose="020F0600000000000000" pitchFamily="50" charset="-128"/>
                        </a:rPr>
                        <a:t>します</a:t>
                      </a:r>
                      <a:r>
                        <a:rPr lang="en-US" altLang="ja-JP" sz="1800" dirty="0">
                          <a:latin typeface="HG丸ｺﾞｼｯｸM-PRO" panose="020F0600000000000000" pitchFamily="50" charset="-128"/>
                          <a:ea typeface="HG丸ｺﾞｼｯｸM-PRO" panose="020F0600000000000000" pitchFamily="50" charset="-128"/>
                        </a:rPr>
                        <a:t>｡</a:t>
                      </a:r>
                    </a:p>
                    <a:p>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　保険適用外の診療費は、</a:t>
                      </a:r>
                      <a:r>
                        <a:rPr lang="en-US" altLang="ja-JP" sz="1800" dirty="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給付対象外です</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　　　　 </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請求払</a:t>
                      </a:r>
                      <a:r>
                        <a:rPr lang="en-US" altLang="ja-JP" sz="1800" dirty="0">
                          <a:latin typeface="HG丸ｺﾞｼｯｸM-PRO" panose="020F0600000000000000" pitchFamily="50" charset="-128"/>
                          <a:ea typeface="HG丸ｺﾞｼｯｸM-PRO" panose="020F0600000000000000" pitchFamily="50" charset="-128"/>
                        </a:rPr>
                        <a:t>]</a:t>
                      </a:r>
                      <a:endParaRPr kumimoji="1" lang="ja-JP" altLang="en-US" sz="1800" dirty="0">
                        <a:latin typeface="HG丸ｺﾞｼｯｸM-PRO" panose="020F0600000000000000" pitchFamily="50" charset="-128"/>
                        <a:ea typeface="HG丸ｺﾞｼｯｸM-PRO" panose="020F0600000000000000" pitchFamily="50" charset="-128"/>
                      </a:endParaRPr>
                    </a:p>
                  </a:txBody>
                  <a:tcPr anchor="ctr"/>
                </a:tc>
                <a:tc>
                  <a:txBody>
                    <a:bodyPr/>
                    <a:lstStyle/>
                    <a:p>
                      <a:r>
                        <a:rPr lang="ja-JP" altLang="en-US" sz="1800" b="1" dirty="0">
                          <a:solidFill>
                            <a:srgbClr val="FF0000"/>
                          </a:solidFill>
                          <a:latin typeface="HG丸ｺﾞｼｯｸM-PRO" panose="020F0600000000000000" pitchFamily="50" charset="-128"/>
                          <a:ea typeface="HG丸ｺﾞｼｯｸM-PRO" panose="020F0600000000000000" pitchFamily="50" charset="-128"/>
                        </a:rPr>
                        <a:t>満</a:t>
                      </a:r>
                      <a:r>
                        <a:rPr lang="en-US" altLang="ja-JP" sz="1800" b="1" dirty="0">
                          <a:solidFill>
                            <a:srgbClr val="FF0000"/>
                          </a:solidFill>
                          <a:latin typeface="HG丸ｺﾞｼｯｸM-PRO" panose="020F0600000000000000" pitchFamily="50" charset="-128"/>
                          <a:ea typeface="HG丸ｺﾞｼｯｸM-PRO" panose="020F0600000000000000" pitchFamily="50" charset="-128"/>
                        </a:rPr>
                        <a:t>70</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歳に達する会計年度末までの受診等</a:t>
                      </a:r>
                      <a:endParaRPr kumimoji="1" lang="ja-JP" altLang="en-US" sz="1800" b="1" dirty="0">
                        <a:solidFill>
                          <a:srgbClr val="FF0000"/>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851859705"/>
                  </a:ext>
                </a:extLst>
              </a:tr>
            </a:tbl>
          </a:graphicData>
        </a:graphic>
      </p:graphicFrame>
      <p:sp>
        <p:nvSpPr>
          <p:cNvPr id="3" name="スライド番号プレースホルダー 2">
            <a:extLst>
              <a:ext uri="{FF2B5EF4-FFF2-40B4-BE49-F238E27FC236}">
                <a16:creationId xmlns:a16="http://schemas.microsoft.com/office/drawing/2014/main" id="{18DEBC97-63F2-405B-A299-4BF1B918FAB5}"/>
              </a:ext>
            </a:extLst>
          </p:cNvPr>
          <p:cNvSpPr>
            <a:spLocks noGrp="1"/>
          </p:cNvSpPr>
          <p:nvPr>
            <p:ph type="sldNum" sz="quarter" idx="12"/>
          </p:nvPr>
        </p:nvSpPr>
        <p:spPr/>
        <p:txBody>
          <a:bodyPr/>
          <a:lstStyle/>
          <a:p>
            <a:fld id="{4F4F5B68-5971-4DD5-9BAE-CFB197CB6D3D}" type="slidenum">
              <a:rPr kumimoji="1" lang="ja-JP" altLang="en-US" smtClean="0"/>
              <a:t>5</a:t>
            </a:fld>
            <a:endParaRPr kumimoji="1" lang="ja-JP" altLang="en-US"/>
          </a:p>
        </p:txBody>
      </p:sp>
      <p:sp>
        <p:nvSpPr>
          <p:cNvPr id="4" name="正方形/長方形 3"/>
          <p:cNvSpPr/>
          <p:nvPr/>
        </p:nvSpPr>
        <p:spPr>
          <a:xfrm>
            <a:off x="2235717" y="3836401"/>
            <a:ext cx="2605642" cy="141835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algn="ctr">
              <a:spcAft>
                <a:spcPts val="0"/>
              </a:spcAft>
            </a:pP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 name="角丸四角形 4"/>
          <p:cNvSpPr/>
          <p:nvPr/>
        </p:nvSpPr>
        <p:spPr>
          <a:xfrm>
            <a:off x="2680468" y="4286368"/>
            <a:ext cx="1716137" cy="895789"/>
          </a:xfrm>
          <a:prstGeom prst="round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国民健康保険</a:t>
            </a:r>
          </a:p>
          <a:p>
            <a:pPr algn="ctr">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協会けんぽ</a:t>
            </a:r>
          </a:p>
          <a:p>
            <a:pPr algn="ctr">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共済組合　等</a:t>
            </a:r>
          </a:p>
        </p:txBody>
      </p:sp>
      <p:sp>
        <p:nvSpPr>
          <p:cNvPr id="6" name="正方形/長方形 5"/>
          <p:cNvSpPr/>
          <p:nvPr/>
        </p:nvSpPr>
        <p:spPr>
          <a:xfrm>
            <a:off x="7348064" y="3828514"/>
            <a:ext cx="2605642" cy="148950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kern="100" dirty="0">
                <a:effectLst/>
                <a:ea typeface="HG丸ｺﾞｼｯｸM-PRO" panose="020F0600000000000000" pitchFamily="50"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b="1" kern="100" dirty="0">
                <a:solidFill>
                  <a:srgbClr val="FF0000"/>
                </a:solidFill>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endParaRPr lang="en-US" altLang="ja-JP" sz="1200" b="1" kern="100" dirty="0">
              <a:solidFill>
                <a:srgbClr val="FF0000"/>
              </a:solidFill>
              <a:ea typeface="HG丸ｺﾞｼｯｸM-PRO" panose="020F0600000000000000" pitchFamily="50" charset="-128"/>
              <a:cs typeface="Times New Roman" panose="02020603050405020304" pitchFamily="18" charset="0"/>
            </a:endParaRPr>
          </a:p>
          <a:p>
            <a:pPr algn="ctr">
              <a:spcAft>
                <a:spcPts val="0"/>
              </a:spcAft>
            </a:pPr>
            <a:r>
              <a:rPr lang="ja-JP" sz="1400" b="1" kern="100" dirty="0">
                <a:solidFill>
                  <a:srgbClr val="FF0000"/>
                </a:solidFill>
                <a:effectLst/>
                <a:ea typeface="HG丸ｺﾞｼｯｸM-PRO" panose="020F0600000000000000" pitchFamily="50" charset="-128"/>
                <a:cs typeface="Times New Roman" panose="02020603050405020304" pitchFamily="18" charset="0"/>
              </a:rPr>
              <a:t>療養補助金　２割</a:t>
            </a:r>
            <a:endParaRPr lang="ja-JP" sz="1400" kern="100" dirty="0">
              <a:effectLst/>
              <a:ea typeface="游明朝" panose="02020400000000000000" pitchFamily="18" charset="-128"/>
              <a:cs typeface="Times New Roman" panose="02020603050405020304" pitchFamily="18" charset="0"/>
            </a:endParaRPr>
          </a:p>
          <a:p>
            <a:pPr algn="ctr">
              <a:spcAft>
                <a:spcPts val="0"/>
              </a:spcAft>
            </a:pPr>
            <a:r>
              <a:rPr lang="ja-JP" sz="1400" b="1" kern="100" dirty="0">
                <a:solidFill>
                  <a:srgbClr val="FF0000"/>
                </a:solidFill>
                <a:effectLst/>
                <a:ea typeface="HG丸ｺﾞｼｯｸM-PRO" panose="020F0600000000000000" pitchFamily="50" charset="-128"/>
                <a:cs typeface="Times New Roman" panose="02020603050405020304" pitchFamily="18" charset="0"/>
              </a:rPr>
              <a:t>互　助　組　合</a:t>
            </a:r>
            <a:endParaRPr lang="ja-JP" sz="140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9" name="テキスト ボックス 8"/>
          <p:cNvSpPr txBox="1"/>
          <p:nvPr/>
        </p:nvSpPr>
        <p:spPr>
          <a:xfrm>
            <a:off x="2214311" y="3326631"/>
            <a:ext cx="7763375" cy="369332"/>
          </a:xfrm>
          <a:prstGeom prst="rect">
            <a:avLst/>
          </a:prstGeom>
          <a:solidFill>
            <a:srgbClr val="92D050"/>
          </a:solidFill>
          <a:ln>
            <a:noFill/>
          </a:ln>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１ヵ月一医療機関での医療費総額が</a:t>
            </a:r>
            <a:r>
              <a:rPr lang="en-US" altLang="ja-JP" dirty="0">
                <a:latin typeface="HG丸ｺﾞｼｯｸM-PRO" panose="020F0600000000000000" pitchFamily="50" charset="-128"/>
                <a:ea typeface="HG丸ｺﾞｼｯｸM-PRO" panose="020F0600000000000000" pitchFamily="50" charset="-128"/>
              </a:rPr>
              <a:t>10,000</a:t>
            </a:r>
            <a:r>
              <a:rPr lang="ja-JP" altLang="en-US" dirty="0">
                <a:latin typeface="HG丸ｺﾞｼｯｸM-PRO" panose="020F0600000000000000" pitchFamily="50" charset="-128"/>
                <a:ea typeface="HG丸ｺﾞｼｯｸM-PRO" panose="020F0600000000000000" pitchFamily="50" charset="-128"/>
              </a:rPr>
              <a:t>円自己負担割合が３割の場合</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440047" y="4211929"/>
            <a:ext cx="461665" cy="2172167"/>
          </a:xfrm>
          <a:prstGeom prst="rect">
            <a:avLst/>
          </a:prstGeom>
          <a:noFill/>
        </p:spPr>
        <p:txBody>
          <a:bodyPr vert="eaVert" wrap="square" rtlCol="0">
            <a:spAutoFit/>
          </a:bodyPr>
          <a:lstStyle/>
          <a:p>
            <a:r>
              <a:rPr lang="ja-JP" altLang="ja-JP" b="1" dirty="0">
                <a:latin typeface="HG丸ｺﾞｼｯｸM-PRO" panose="020F0600000000000000" pitchFamily="50" charset="-128"/>
                <a:ea typeface="HG丸ｺﾞｼｯｸM-PRO" panose="020F0600000000000000" pitchFamily="50" charset="-128"/>
              </a:rPr>
              <a:t>退職医療制度</a:t>
            </a:r>
            <a:r>
              <a:rPr lang="ja-JP" altLang="ja-JP" b="1" dirty="0">
                <a:solidFill>
                  <a:srgbClr val="0070C0"/>
                </a:solidFill>
                <a:latin typeface="HG丸ｺﾞｼｯｸM-PRO" panose="020F0600000000000000" pitchFamily="50" charset="-128"/>
                <a:ea typeface="HG丸ｺﾞｼｯｸM-PRO" panose="020F0600000000000000" pitchFamily="50" charset="-128"/>
              </a:rPr>
              <a:t>未加入</a:t>
            </a:r>
            <a:endParaRPr kumimoji="1" lang="ja-JP" altLang="en-US" dirty="0">
              <a:solidFill>
                <a:srgbClr val="0070C0"/>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0218425" y="4228624"/>
            <a:ext cx="461665" cy="2021446"/>
          </a:xfrm>
          <a:prstGeom prst="rect">
            <a:avLst/>
          </a:prstGeom>
          <a:noFill/>
        </p:spPr>
        <p:txBody>
          <a:bodyPr vert="eaVert" wrap="square" rtlCol="0">
            <a:spAutoFit/>
          </a:bodyPr>
          <a:lstStyle/>
          <a:p>
            <a:r>
              <a:rPr lang="ja-JP" altLang="ja-JP" b="1" dirty="0">
                <a:latin typeface="HG丸ｺﾞｼｯｸM-PRO" panose="020F0600000000000000" pitchFamily="50" charset="-128"/>
                <a:ea typeface="HG丸ｺﾞｼｯｸM-PRO" panose="020F0600000000000000" pitchFamily="50" charset="-128"/>
              </a:rPr>
              <a:t>退職医療制度</a:t>
            </a:r>
            <a:r>
              <a:rPr lang="ja-JP" altLang="ja-JP" b="1" dirty="0">
                <a:solidFill>
                  <a:srgbClr val="FF0000"/>
                </a:solidFill>
                <a:latin typeface="HG丸ｺﾞｼｯｸM-PRO" panose="020F0600000000000000" pitchFamily="50" charset="-128"/>
                <a:ea typeface="HG丸ｺﾞｼｯｸM-PRO" panose="020F0600000000000000" pitchFamily="50" charset="-128"/>
              </a:rPr>
              <a:t>加入</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2259971" y="3936236"/>
            <a:ext cx="2553680" cy="292388"/>
          </a:xfrm>
          <a:prstGeom prst="rect">
            <a:avLst/>
          </a:prstGeom>
          <a:noFill/>
        </p:spPr>
        <p:txBody>
          <a:bodyPr wrap="square" rtlCol="0" anchor="ctr" anchorCtr="1">
            <a:spAutoFit/>
          </a:bodyPr>
          <a:lstStyle/>
          <a:p>
            <a:r>
              <a:rPr lang="ja-JP" altLang="ja-JP" sz="1300" dirty="0">
                <a:latin typeface="HG丸ｺﾞｼｯｸM-PRO" panose="020F0600000000000000" pitchFamily="50" charset="-128"/>
                <a:ea typeface="HG丸ｺﾞｼｯｸM-PRO" panose="020F0600000000000000" pitchFamily="50" charset="-128"/>
              </a:rPr>
              <a:t>保険者</a:t>
            </a:r>
            <a:r>
              <a:rPr lang="ja-JP" altLang="ja-JP" sz="1200" dirty="0">
                <a:latin typeface="HG丸ｺﾞｼｯｸM-PRO" panose="020F0600000000000000" pitchFamily="50" charset="-128"/>
                <a:ea typeface="HG丸ｺﾞｼｯｸM-PRO" panose="020F0600000000000000" pitchFamily="50" charset="-128"/>
              </a:rPr>
              <a:t>負担　</a:t>
            </a:r>
            <a:r>
              <a:rPr lang="ja-JP" altLang="ja-JP" sz="1300" b="1" dirty="0">
                <a:latin typeface="HG丸ｺﾞｼｯｸM-PRO" panose="020F0600000000000000" pitchFamily="50" charset="-128"/>
                <a:ea typeface="HG丸ｺﾞｼｯｸM-PRO" panose="020F0600000000000000" pitchFamily="50" charset="-128"/>
              </a:rPr>
              <a:t>７割</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7,000</a:t>
            </a:r>
            <a:r>
              <a:rPr lang="ja-JP" altLang="en-US" sz="1200" dirty="0">
                <a:latin typeface="HG丸ｺﾞｼｯｸM-PRO" panose="020F0600000000000000" pitchFamily="50" charset="-128"/>
                <a:ea typeface="HG丸ｺﾞｼｯｸM-PRO" panose="020F0600000000000000" pitchFamily="50" charset="-128"/>
              </a:rPr>
              <a:t>円）</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7362999" y="3919541"/>
            <a:ext cx="2605807" cy="292388"/>
          </a:xfrm>
          <a:prstGeom prst="rect">
            <a:avLst/>
          </a:prstGeom>
          <a:noFill/>
        </p:spPr>
        <p:txBody>
          <a:bodyPr wrap="square" rtlCol="0" anchor="ctr" anchorCtr="1">
            <a:spAutoFit/>
          </a:bodyPr>
          <a:lstStyle/>
          <a:p>
            <a:r>
              <a:rPr lang="ja-JP" altLang="ja-JP" sz="1300" dirty="0">
                <a:latin typeface="HG丸ｺﾞｼｯｸM-PRO" panose="020F0600000000000000" pitchFamily="50" charset="-128"/>
                <a:ea typeface="HG丸ｺﾞｼｯｸM-PRO" panose="020F0600000000000000" pitchFamily="50" charset="-128"/>
              </a:rPr>
              <a:t>保険者負担　</a:t>
            </a:r>
            <a:r>
              <a:rPr lang="ja-JP" altLang="ja-JP" sz="1300" b="1" dirty="0">
                <a:latin typeface="HG丸ｺﾞｼｯｸM-PRO" panose="020F0600000000000000" pitchFamily="50" charset="-128"/>
                <a:ea typeface="HG丸ｺﾞｼｯｸM-PRO" panose="020F0600000000000000" pitchFamily="50" charset="-128"/>
              </a:rPr>
              <a:t>７割</a:t>
            </a:r>
            <a:r>
              <a:rPr lang="ja-JP" altLang="en-US" sz="1300" dirty="0">
                <a:latin typeface="HG丸ｺﾞｼｯｸM-PRO" panose="020F0600000000000000" pitchFamily="50" charset="-128"/>
                <a:ea typeface="HG丸ｺﾞｼｯｸM-PRO" panose="020F0600000000000000" pitchFamily="50" charset="-128"/>
              </a:rPr>
              <a:t>（</a:t>
            </a:r>
            <a:r>
              <a:rPr lang="en-US" altLang="ja-JP" sz="1300" dirty="0">
                <a:latin typeface="HG丸ｺﾞｼｯｸM-PRO" panose="020F0600000000000000" pitchFamily="50" charset="-128"/>
                <a:ea typeface="HG丸ｺﾞｼｯｸM-PRO" panose="020F0600000000000000" pitchFamily="50" charset="-128"/>
              </a:rPr>
              <a:t>7,000</a:t>
            </a:r>
            <a:r>
              <a:rPr lang="ja-JP" altLang="en-US" sz="1300" dirty="0">
                <a:latin typeface="HG丸ｺﾞｼｯｸM-PRO" panose="020F0600000000000000" pitchFamily="50" charset="-128"/>
                <a:ea typeface="HG丸ｺﾞｼｯｸM-PRO" panose="020F0600000000000000" pitchFamily="50" charset="-128"/>
              </a:rPr>
              <a:t>円）</a:t>
            </a:r>
            <a:endParaRPr kumimoji="1" lang="ja-JP" altLang="en-US" sz="1300" dirty="0">
              <a:latin typeface="HG丸ｺﾞｼｯｸM-PRO" panose="020F0600000000000000" pitchFamily="50" charset="-128"/>
              <a:ea typeface="HG丸ｺﾞｼｯｸM-PRO" panose="020F0600000000000000" pitchFamily="50" charset="-128"/>
            </a:endParaRPr>
          </a:p>
        </p:txBody>
      </p:sp>
      <p:sp>
        <p:nvSpPr>
          <p:cNvPr id="14" name="角丸四角形 13"/>
          <p:cNvSpPr/>
          <p:nvPr/>
        </p:nvSpPr>
        <p:spPr>
          <a:xfrm>
            <a:off x="7792816" y="4285448"/>
            <a:ext cx="1716137" cy="895789"/>
          </a:xfrm>
          <a:prstGeom prst="round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国民健康保険</a:t>
            </a:r>
          </a:p>
          <a:p>
            <a:pPr algn="ctr">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協会けんぽ</a:t>
            </a:r>
          </a:p>
          <a:p>
            <a:pPr algn="ctr">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共済組合　等</a:t>
            </a:r>
          </a:p>
        </p:txBody>
      </p:sp>
      <p:cxnSp>
        <p:nvCxnSpPr>
          <p:cNvPr id="18" name="直線コネクタ 17"/>
          <p:cNvCxnSpPr/>
          <p:nvPr/>
        </p:nvCxnSpPr>
        <p:spPr>
          <a:xfrm>
            <a:off x="7398864" y="5318021"/>
            <a:ext cx="2605642"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7363000" y="6271186"/>
            <a:ext cx="2550390" cy="307777"/>
          </a:xfrm>
          <a:prstGeom prst="rect">
            <a:avLst/>
          </a:prstGeom>
          <a:solidFill>
            <a:schemeClr val="accent2">
              <a:lumMod val="40000"/>
              <a:lumOff val="60000"/>
            </a:schemeClr>
          </a:solidFill>
        </p:spPr>
        <p:txBody>
          <a:bodyPr wrap="square" rtlCol="0" anchor="ctr" anchorCtr="1">
            <a:spAutoFit/>
          </a:bodyPr>
          <a:lstStyle/>
          <a:p>
            <a:r>
              <a:rPr lang="ja-JP" altLang="en-US" sz="1400" b="1" u="sng" dirty="0">
                <a:latin typeface="HG丸ｺﾞｼｯｸM-PRO" panose="020F0600000000000000" pitchFamily="50" charset="-128"/>
                <a:ea typeface="HG丸ｺﾞｼｯｸM-PRO" panose="020F0600000000000000" pitchFamily="50" charset="-128"/>
              </a:rPr>
              <a:t>自己</a:t>
            </a:r>
            <a:r>
              <a:rPr lang="ja-JP" altLang="ja-JP" sz="1400" b="1" u="sng" dirty="0">
                <a:latin typeface="HG丸ｺﾞｼｯｸM-PRO" panose="020F0600000000000000" pitchFamily="50" charset="-128"/>
                <a:ea typeface="HG丸ｺﾞｼｯｸM-PRO" panose="020F0600000000000000" pitchFamily="50" charset="-128"/>
              </a:rPr>
              <a:t>負担　</a:t>
            </a:r>
            <a:r>
              <a:rPr lang="ja-JP" altLang="en-US" sz="1400" b="1" u="sng" dirty="0">
                <a:latin typeface="HG丸ｺﾞｼｯｸM-PRO" panose="020F0600000000000000" pitchFamily="50" charset="-128"/>
                <a:ea typeface="HG丸ｺﾞｼｯｸM-PRO" panose="020F0600000000000000" pitchFamily="50" charset="-128"/>
              </a:rPr>
              <a:t>１</a:t>
            </a:r>
            <a:r>
              <a:rPr lang="ja-JP" altLang="ja-JP" sz="1400" b="1" u="sng" dirty="0">
                <a:latin typeface="HG丸ｺﾞｼｯｸM-PRO" panose="020F0600000000000000" pitchFamily="50" charset="-128"/>
                <a:ea typeface="HG丸ｺﾞｼｯｸM-PRO" panose="020F0600000000000000" pitchFamily="50" charset="-128"/>
              </a:rPr>
              <a:t>割</a:t>
            </a:r>
            <a:r>
              <a:rPr lang="ja-JP" altLang="en-US" sz="1400" b="1" u="sng" dirty="0">
                <a:latin typeface="HG丸ｺﾞｼｯｸM-PRO" panose="020F0600000000000000" pitchFamily="50" charset="-128"/>
                <a:ea typeface="HG丸ｺﾞｼｯｸM-PRO" panose="020F0600000000000000" pitchFamily="50" charset="-128"/>
              </a:rPr>
              <a:t>（</a:t>
            </a:r>
            <a:r>
              <a:rPr lang="en-US" altLang="ja-JP" sz="1400" b="1" u="sng" dirty="0">
                <a:latin typeface="HG丸ｺﾞｼｯｸM-PRO" panose="020F0600000000000000" pitchFamily="50" charset="-128"/>
                <a:ea typeface="HG丸ｺﾞｼｯｸM-PRO" panose="020F0600000000000000" pitchFamily="50" charset="-128"/>
              </a:rPr>
              <a:t>1,000</a:t>
            </a:r>
            <a:r>
              <a:rPr lang="ja-JP" altLang="en-US" sz="1400" b="1" u="sng" dirty="0">
                <a:latin typeface="HG丸ｺﾞｼｯｸM-PRO" panose="020F0600000000000000" pitchFamily="50" charset="-128"/>
                <a:ea typeface="HG丸ｺﾞｼｯｸM-PRO" panose="020F0600000000000000" pitchFamily="50" charset="-128"/>
              </a:rPr>
              <a:t>円）</a:t>
            </a:r>
            <a:endParaRPr kumimoji="1" lang="ja-JP" altLang="en-US" sz="1400" b="1" u="sng" dirty="0">
              <a:latin typeface="HG丸ｺﾞｼｯｸM-PRO" panose="020F0600000000000000" pitchFamily="50" charset="-128"/>
              <a:ea typeface="HG丸ｺﾞｼｯｸM-PRO" panose="020F0600000000000000" pitchFamily="50" charset="-128"/>
            </a:endParaRPr>
          </a:p>
        </p:txBody>
      </p:sp>
      <p:sp>
        <p:nvSpPr>
          <p:cNvPr id="24" name="右矢印 23"/>
          <p:cNvSpPr/>
          <p:nvPr/>
        </p:nvSpPr>
        <p:spPr>
          <a:xfrm>
            <a:off x="5521458" y="5670178"/>
            <a:ext cx="809625" cy="5143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正方形/長方形 27"/>
          <p:cNvSpPr/>
          <p:nvPr/>
        </p:nvSpPr>
        <p:spPr>
          <a:xfrm>
            <a:off x="7348062" y="5254757"/>
            <a:ext cx="2605808" cy="895790"/>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sz="1400" b="1"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療養補助金　２割</a:t>
            </a:r>
            <a:endParaRPr lang="en-US" altLang="ja-JP" sz="1400" b="1"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ja-JP" altLang="en-US" sz="1400" b="1"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400" b="1"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2,000</a:t>
            </a:r>
            <a:r>
              <a:rPr lang="ja-JP" altLang="en-US" sz="1400" b="1"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円）</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ja-JP" sz="1400" b="1"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互　助　組　合</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0" name="テキスト ボックス 19"/>
          <p:cNvSpPr txBox="1"/>
          <p:nvPr/>
        </p:nvSpPr>
        <p:spPr>
          <a:xfrm>
            <a:off x="2326832" y="5927353"/>
            <a:ext cx="2423411" cy="292388"/>
          </a:xfrm>
          <a:prstGeom prst="rect">
            <a:avLst/>
          </a:prstGeom>
          <a:noFill/>
        </p:spPr>
        <p:txBody>
          <a:bodyPr wrap="square" rtlCol="0" anchor="ctr" anchorCtr="1">
            <a:spAutoFit/>
          </a:bodyPr>
          <a:lstStyle/>
          <a:p>
            <a:r>
              <a:rPr lang="ja-JP" altLang="en-US" sz="1300" dirty="0">
                <a:latin typeface="HG丸ｺﾞｼｯｸM-PRO" panose="020F0600000000000000" pitchFamily="50" charset="-128"/>
                <a:ea typeface="HG丸ｺﾞｼｯｸM-PRO" panose="020F0600000000000000" pitchFamily="50" charset="-128"/>
              </a:rPr>
              <a:t>自己</a:t>
            </a:r>
            <a:r>
              <a:rPr lang="ja-JP" altLang="ja-JP" sz="1200" dirty="0">
                <a:latin typeface="HG丸ｺﾞｼｯｸM-PRO" panose="020F0600000000000000" pitchFamily="50" charset="-128"/>
                <a:ea typeface="HG丸ｺﾞｼｯｸM-PRO" panose="020F0600000000000000" pitchFamily="50" charset="-128"/>
              </a:rPr>
              <a:t>負担　</a:t>
            </a:r>
            <a:r>
              <a:rPr lang="ja-JP" altLang="en-US" sz="1300" b="1" dirty="0">
                <a:latin typeface="HG丸ｺﾞｼｯｸM-PRO" panose="020F0600000000000000" pitchFamily="50" charset="-128"/>
                <a:ea typeface="HG丸ｺﾞｼｯｸM-PRO" panose="020F0600000000000000" pitchFamily="50" charset="-128"/>
              </a:rPr>
              <a:t>３</a:t>
            </a:r>
            <a:r>
              <a:rPr lang="ja-JP" altLang="ja-JP" sz="1300" b="1" dirty="0">
                <a:latin typeface="HG丸ｺﾞｼｯｸM-PRO" panose="020F0600000000000000" pitchFamily="50" charset="-128"/>
                <a:ea typeface="HG丸ｺﾞｼｯｸM-PRO" panose="020F0600000000000000" pitchFamily="50" charset="-128"/>
              </a:rPr>
              <a:t>割</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3,000</a:t>
            </a:r>
            <a:r>
              <a:rPr lang="ja-JP" altLang="en-US" sz="1200" dirty="0">
                <a:latin typeface="HG丸ｺﾞｼｯｸM-PRO" panose="020F0600000000000000" pitchFamily="50" charset="-128"/>
                <a:ea typeface="HG丸ｺﾞｼｯｸM-PRO" panose="020F0600000000000000" pitchFamily="50" charset="-128"/>
              </a:rPr>
              <a:t>円）</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0" name="左中かっこ 29"/>
          <p:cNvSpPr/>
          <p:nvPr/>
        </p:nvSpPr>
        <p:spPr>
          <a:xfrm>
            <a:off x="7017956" y="5286025"/>
            <a:ext cx="232373" cy="1420104"/>
          </a:xfrm>
          <a:prstGeom prst="leftBrac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タイトル 1"/>
          <p:cNvSpPr txBox="1">
            <a:spLocks/>
          </p:cNvSpPr>
          <p:nvPr/>
        </p:nvSpPr>
        <p:spPr>
          <a:xfrm>
            <a:off x="914085" y="116001"/>
            <a:ext cx="10515600" cy="604800"/>
          </a:xfrm>
          <a:prstGeom prst="rect">
            <a:avLst/>
          </a:prstGeom>
          <a:solidFill>
            <a:srgbClr val="00B0F0"/>
          </a:solidFill>
          <a:scene3d>
            <a:camera prst="orthographicFront"/>
            <a:lightRig rig="threePt" dir="t"/>
          </a:scene3d>
          <a:sp3d>
            <a:bevelT/>
          </a:sp3d>
        </p:spPr>
        <p:txBody>
          <a:bodyPr vert="horz" lIns="91440" tIns="45720" rIns="91440" bIns="45720" rtlCol="0" anchor="ctr" anchorCtr="1">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HG丸ｺﾞｼｯｸM-PRO" panose="020F0600000000000000" pitchFamily="50" charset="-128"/>
                <a:ea typeface="HG丸ｺﾞｼｯｸM-PRO" panose="020F0600000000000000" pitchFamily="50" charset="-128"/>
              </a:rPr>
              <a:t>互退職医療制度　給付事業</a:t>
            </a:r>
          </a:p>
        </p:txBody>
      </p:sp>
      <p:sp>
        <p:nvSpPr>
          <p:cNvPr id="27" name="楕円 26"/>
          <p:cNvSpPr/>
          <p:nvPr/>
        </p:nvSpPr>
        <p:spPr>
          <a:xfrm>
            <a:off x="3105892" y="106765"/>
            <a:ext cx="579550" cy="5550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オーディオ 1">
            <a:hlinkClick r:id="" action="ppaction://media"/>
            <a:extLst>
              <a:ext uri="{FF2B5EF4-FFF2-40B4-BE49-F238E27FC236}">
                <a16:creationId xmlns:a16="http://schemas.microsoft.com/office/drawing/2014/main" id="{381413B1-B200-4314-B3B3-1765A2B5AC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35157561"/>
      </p:ext>
    </p:extLst>
  </p:cSld>
  <p:clrMapOvr>
    <a:masterClrMapping/>
  </p:clrMapOvr>
  <mc:AlternateContent xmlns:mc="http://schemas.openxmlformats.org/markup-compatibility/2006" xmlns:p14="http://schemas.microsoft.com/office/powerpoint/2010/main">
    <mc:Choice Requires="p14">
      <p:transition spd="slow" p14:dur="2000" advTm="49203"/>
    </mc:Choice>
    <mc:Fallback xmlns="">
      <p:transition spd="slow" advTm="49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99221305"/>
              </p:ext>
            </p:extLst>
          </p:nvPr>
        </p:nvGraphicFramePr>
        <p:xfrm>
          <a:off x="278605" y="1643380"/>
          <a:ext cx="11540863" cy="3296920"/>
        </p:xfrm>
        <a:graphic>
          <a:graphicData uri="http://schemas.openxmlformats.org/drawingml/2006/table">
            <a:tbl>
              <a:tblPr firstRow="1" bandRow="1">
                <a:tableStyleId>{5940675A-B579-460E-94D1-54222C63F5DA}</a:tableStyleId>
              </a:tblPr>
              <a:tblGrid>
                <a:gridCol w="516884">
                  <a:extLst>
                    <a:ext uri="{9D8B030D-6E8A-4147-A177-3AD203B41FA5}">
                      <a16:colId xmlns:a16="http://schemas.microsoft.com/office/drawing/2014/main" val="3730734600"/>
                    </a:ext>
                  </a:extLst>
                </a:gridCol>
                <a:gridCol w="1451229">
                  <a:extLst>
                    <a:ext uri="{9D8B030D-6E8A-4147-A177-3AD203B41FA5}">
                      <a16:colId xmlns:a16="http://schemas.microsoft.com/office/drawing/2014/main" val="1799112382"/>
                    </a:ext>
                  </a:extLst>
                </a:gridCol>
                <a:gridCol w="2176843">
                  <a:extLst>
                    <a:ext uri="{9D8B030D-6E8A-4147-A177-3AD203B41FA5}">
                      <a16:colId xmlns:a16="http://schemas.microsoft.com/office/drawing/2014/main" val="2165023034"/>
                    </a:ext>
                  </a:extLst>
                </a:gridCol>
                <a:gridCol w="6142839">
                  <a:extLst>
                    <a:ext uri="{9D8B030D-6E8A-4147-A177-3AD203B41FA5}">
                      <a16:colId xmlns:a16="http://schemas.microsoft.com/office/drawing/2014/main" val="1545366905"/>
                    </a:ext>
                  </a:extLst>
                </a:gridCol>
                <a:gridCol w="1253068">
                  <a:extLst>
                    <a:ext uri="{9D8B030D-6E8A-4147-A177-3AD203B41FA5}">
                      <a16:colId xmlns:a16="http://schemas.microsoft.com/office/drawing/2014/main" val="2383176934"/>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HG丸ｺﾞｼｯｸM-PRO" panose="020F0600000000000000" pitchFamily="50" charset="-128"/>
                          <a:ea typeface="HG丸ｺﾞｼｯｸM-PRO" panose="020F0600000000000000" pitchFamily="50" charset="-128"/>
                        </a:rPr>
                        <a:t>事業名</a:t>
                      </a:r>
                      <a:endParaRPr kumimoji="1" lang="ja-JP" altLang="en-US" sz="1800" dirty="0">
                        <a:latin typeface="HG丸ｺﾞｼｯｸM-PRO" panose="020F0600000000000000" pitchFamily="50" charset="-128"/>
                        <a:ea typeface="HG丸ｺﾞｼｯｸM-PRO" panose="020F0600000000000000" pitchFamily="50" charset="-128"/>
                      </a:endParaRPr>
                    </a:p>
                  </a:txBody>
                  <a:tcPr anchor="ctr" anchorCtr="1">
                    <a:solidFill>
                      <a:schemeClr val="accent1">
                        <a:lumMod val="40000"/>
                        <a:lumOff val="60000"/>
                      </a:schemeClr>
                    </a:solidFill>
                  </a:tcPr>
                </a:tc>
                <a:tc hMerge="1">
                  <a:txBody>
                    <a:bodyPr/>
                    <a:lstStyle/>
                    <a:p>
                      <a:endParaRPr kumimoji="1" lang="ja-JP" altLang="en-US" dirty="0"/>
                    </a:p>
                  </a:txBody>
                  <a:tcPr/>
                </a:tc>
                <a:tc>
                  <a:txBody>
                    <a:bodyPr/>
                    <a:lstStyle/>
                    <a:p>
                      <a:r>
                        <a:rPr kumimoji="1" lang="ja-JP" altLang="en-US" dirty="0">
                          <a:latin typeface="HG丸ｺﾞｼｯｸM-PRO" panose="020F0600000000000000" pitchFamily="50" charset="-128"/>
                          <a:ea typeface="HG丸ｺﾞｼｯｸM-PRO" panose="020F0600000000000000" pitchFamily="50" charset="-128"/>
                        </a:rPr>
                        <a:t>事由</a:t>
                      </a:r>
                    </a:p>
                  </a:txBody>
                  <a:tcPr anchor="ctr" anchorCtr="1">
                    <a:solidFill>
                      <a:schemeClr val="accent1">
                        <a:lumMod val="40000"/>
                        <a:lumOff val="60000"/>
                      </a:schemeClr>
                    </a:solidFill>
                  </a:tcPr>
                </a:tc>
                <a:tc>
                  <a:txBody>
                    <a:bodyPr/>
                    <a:lstStyle/>
                    <a:p>
                      <a:r>
                        <a:rPr kumimoji="1" lang="ja-JP" altLang="en-US" dirty="0">
                          <a:latin typeface="HG丸ｺﾞｼｯｸM-PRO" panose="020F0600000000000000" pitchFamily="50" charset="-128"/>
                          <a:ea typeface="HG丸ｺﾞｼｯｸM-PRO" panose="020F0600000000000000" pitchFamily="50" charset="-128"/>
                        </a:rPr>
                        <a:t>内容</a:t>
                      </a:r>
                    </a:p>
                  </a:txBody>
                  <a:tcPr anchor="ctr" anchorCtr="1">
                    <a:solidFill>
                      <a:schemeClr val="accent1">
                        <a:lumMod val="40000"/>
                        <a:lumOff val="60000"/>
                      </a:schemeClr>
                    </a:solidFill>
                  </a:tcPr>
                </a:tc>
                <a:tc>
                  <a:txBody>
                    <a:bodyPr/>
                    <a:lstStyle/>
                    <a:p>
                      <a:r>
                        <a:rPr kumimoji="1" lang="ja-JP" altLang="en-US" dirty="0">
                          <a:latin typeface="HG丸ｺﾞｼｯｸM-PRO" panose="020F0600000000000000" pitchFamily="50" charset="-128"/>
                          <a:ea typeface="HG丸ｺﾞｼｯｸM-PRO" panose="020F0600000000000000" pitchFamily="50" charset="-128"/>
                        </a:rPr>
                        <a:t>利用期間</a:t>
                      </a:r>
                    </a:p>
                  </a:txBody>
                  <a:tcPr anchor="ctr" anchorCtr="1">
                    <a:solidFill>
                      <a:schemeClr val="accent1">
                        <a:lumMod val="40000"/>
                        <a:lumOff val="60000"/>
                      </a:schemeClr>
                    </a:solidFill>
                  </a:tcPr>
                </a:tc>
                <a:extLst>
                  <a:ext uri="{0D108BD9-81ED-4DB2-BD59-A6C34878D82A}">
                    <a16:rowId xmlns:a16="http://schemas.microsoft.com/office/drawing/2014/main" val="1606458476"/>
                  </a:ext>
                </a:extLst>
              </a:tr>
              <a:tr h="370840">
                <a:tc rowSpan="2">
                  <a:txBody>
                    <a:bodyPr/>
                    <a:lstStyle/>
                    <a:p>
                      <a:r>
                        <a:rPr kumimoji="1" lang="ja-JP" altLang="en-US" dirty="0">
                          <a:latin typeface="HG丸ｺﾞｼｯｸM-PRO" panose="020F0600000000000000" pitchFamily="50" charset="-128"/>
                          <a:ea typeface="HG丸ｺﾞｼｯｸM-PRO" panose="020F0600000000000000" pitchFamily="50" charset="-128"/>
                        </a:rPr>
                        <a:t>給付事業</a:t>
                      </a:r>
                    </a:p>
                  </a:txBody>
                  <a:tcPr anchor="ctr" anchorCtr="1"/>
                </a:tc>
                <a:tc>
                  <a:txBody>
                    <a:bodyPr/>
                    <a:lstStyle/>
                    <a:p>
                      <a:r>
                        <a:rPr kumimoji="1" lang="ja-JP" altLang="en-US" b="1" dirty="0">
                          <a:solidFill>
                            <a:srgbClr val="FF0000"/>
                          </a:solidFill>
                          <a:latin typeface="HG丸ｺﾞｼｯｸM-PRO" panose="020F0600000000000000" pitchFamily="50" charset="-128"/>
                          <a:ea typeface="HG丸ｺﾞｼｯｸM-PRO" panose="020F0600000000000000" pitchFamily="50" charset="-128"/>
                        </a:rPr>
                        <a:t>慶祝金</a:t>
                      </a:r>
                    </a:p>
                  </a:txBody>
                  <a:tcPr anchor="ctr" anchorCtr="1"/>
                </a:tc>
                <a:tc>
                  <a:txBody>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組合員が</a:t>
                      </a:r>
                      <a:r>
                        <a:rPr lang="en-US" altLang="ja-JP" dirty="0">
                          <a:solidFill>
                            <a:srgbClr val="FF0000"/>
                          </a:solidFill>
                          <a:latin typeface="HG丸ｺﾞｼｯｸM-PRO" panose="020F0600000000000000" pitchFamily="50" charset="-128"/>
                          <a:ea typeface="HG丸ｺﾞｼｯｸM-PRO" panose="020F0600000000000000" pitchFamily="50" charset="-128"/>
                        </a:rPr>
                        <a:t>70</a:t>
                      </a:r>
                      <a:r>
                        <a:rPr lang="ja-JP" altLang="en-US" dirty="0">
                          <a:solidFill>
                            <a:srgbClr val="FF0000"/>
                          </a:solidFill>
                          <a:latin typeface="HG丸ｺﾞｼｯｸM-PRO" panose="020F0600000000000000" pitchFamily="50" charset="-128"/>
                          <a:ea typeface="HG丸ｺﾞｼｯｸM-PRO" panose="020F0600000000000000" pitchFamily="50" charset="-128"/>
                        </a:rPr>
                        <a:t>歳以上の長寿年齢に達したとき</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a:txBody>
                  <a:tcPr anchor="ctr" anchorCtr="1"/>
                </a:tc>
                <a:tc>
                  <a:txBody>
                    <a:bodyPr/>
                    <a:lstStyle/>
                    <a:p>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70 </a:t>
                      </a:r>
                      <a:r>
                        <a:rPr lang="ja-JP" altLang="en-US" dirty="0">
                          <a:latin typeface="HG丸ｺﾞｼｯｸM-PRO" panose="020F0600000000000000" pitchFamily="50" charset="-128"/>
                          <a:ea typeface="HG丸ｺﾞｼｯｸM-PRO" panose="020F0600000000000000" pitchFamily="50" charset="-128"/>
                        </a:rPr>
                        <a:t>歳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古稀</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10,000 </a:t>
                      </a:r>
                      <a:r>
                        <a:rPr lang="ja-JP" altLang="en-US" dirty="0">
                          <a:latin typeface="HG丸ｺﾞｼｯｸM-PRO" panose="020F0600000000000000" pitchFamily="50" charset="-128"/>
                          <a:ea typeface="HG丸ｺﾞｼｯｸM-PRO" panose="020F0600000000000000" pitchFamily="50" charset="-128"/>
                        </a:rPr>
                        <a:t>円 </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77 </a:t>
                      </a:r>
                      <a:r>
                        <a:rPr lang="ja-JP" altLang="en-US" dirty="0">
                          <a:latin typeface="HG丸ｺﾞｼｯｸM-PRO" panose="020F0600000000000000" pitchFamily="50" charset="-128"/>
                          <a:ea typeface="HG丸ｺﾞｼｯｸM-PRO" panose="020F0600000000000000" pitchFamily="50" charset="-128"/>
                        </a:rPr>
                        <a:t>歳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喜寿</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20,000 </a:t>
                      </a:r>
                      <a:r>
                        <a:rPr lang="ja-JP" altLang="en-US" dirty="0">
                          <a:latin typeface="HG丸ｺﾞｼｯｸM-PRO" panose="020F0600000000000000" pitchFamily="50" charset="-128"/>
                          <a:ea typeface="HG丸ｺﾞｼｯｸM-PRO" panose="020F0600000000000000" pitchFamily="50" charset="-128"/>
                        </a:rPr>
                        <a:t>円 </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80 </a:t>
                      </a:r>
                      <a:r>
                        <a:rPr lang="ja-JP" altLang="en-US" dirty="0">
                          <a:latin typeface="HG丸ｺﾞｼｯｸM-PRO" panose="020F0600000000000000" pitchFamily="50" charset="-128"/>
                          <a:ea typeface="HG丸ｺﾞｼｯｸM-PRO" panose="020F0600000000000000" pitchFamily="50" charset="-128"/>
                        </a:rPr>
                        <a:t>歳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傘寿</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30,000 </a:t>
                      </a:r>
                      <a:r>
                        <a:rPr lang="ja-JP" altLang="en-US" dirty="0">
                          <a:latin typeface="HG丸ｺﾞｼｯｸM-PRO" panose="020F0600000000000000" pitchFamily="50" charset="-128"/>
                          <a:ea typeface="HG丸ｺﾞｼｯｸM-PRO" panose="020F0600000000000000" pitchFamily="50" charset="-128"/>
                        </a:rPr>
                        <a:t>円</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88 </a:t>
                      </a:r>
                      <a:r>
                        <a:rPr lang="ja-JP" altLang="en-US" dirty="0">
                          <a:latin typeface="HG丸ｺﾞｼｯｸM-PRO" panose="020F0600000000000000" pitchFamily="50" charset="-128"/>
                          <a:ea typeface="HG丸ｺﾞｼｯｸM-PRO" panose="020F0600000000000000" pitchFamily="50" charset="-128"/>
                        </a:rPr>
                        <a:t>歳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米寿</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50,000 </a:t>
                      </a:r>
                      <a:r>
                        <a:rPr lang="ja-JP" altLang="en-US" dirty="0">
                          <a:latin typeface="HG丸ｺﾞｼｯｸM-PRO" panose="020F0600000000000000" pitchFamily="50" charset="-128"/>
                          <a:ea typeface="HG丸ｺﾞｼｯｸM-PRO" panose="020F0600000000000000" pitchFamily="50" charset="-128"/>
                        </a:rPr>
                        <a:t>円 </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90 </a:t>
                      </a:r>
                      <a:r>
                        <a:rPr lang="ja-JP" altLang="en-US" dirty="0">
                          <a:latin typeface="HG丸ｺﾞｼｯｸM-PRO" panose="020F0600000000000000" pitchFamily="50" charset="-128"/>
                          <a:ea typeface="HG丸ｺﾞｼｯｸM-PRO" panose="020F0600000000000000" pitchFamily="50" charset="-128"/>
                        </a:rPr>
                        <a:t>歳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卒寿</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50,000 </a:t>
                      </a:r>
                      <a:r>
                        <a:rPr lang="ja-JP" altLang="en-US" dirty="0">
                          <a:latin typeface="HG丸ｺﾞｼｯｸM-PRO" panose="020F0600000000000000" pitchFamily="50" charset="-128"/>
                          <a:ea typeface="HG丸ｺﾞｼｯｸM-PRO" panose="020F0600000000000000" pitchFamily="50" charset="-128"/>
                        </a:rPr>
                        <a:t>円 </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99 </a:t>
                      </a:r>
                      <a:r>
                        <a:rPr lang="ja-JP" altLang="en-US" dirty="0">
                          <a:latin typeface="HG丸ｺﾞｼｯｸM-PRO" panose="020F0600000000000000" pitchFamily="50" charset="-128"/>
                          <a:ea typeface="HG丸ｺﾞｼｯｸM-PRO" panose="020F0600000000000000" pitchFamily="50" charset="-128"/>
                        </a:rPr>
                        <a:t>歳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白寿</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50,000 </a:t>
                      </a:r>
                      <a:r>
                        <a:rPr lang="ja-JP" altLang="en-US" dirty="0">
                          <a:latin typeface="HG丸ｺﾞｼｯｸM-PRO" panose="020F0600000000000000" pitchFamily="50" charset="-128"/>
                          <a:ea typeface="HG丸ｺﾞｼｯｸM-PRO" panose="020F0600000000000000" pitchFamily="50" charset="-128"/>
                        </a:rPr>
                        <a:t>円 </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互助組合からの通知による請求払</a:t>
                      </a:r>
                      <a:r>
                        <a:rPr lang="en-US" altLang="ja-JP"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a:txBody>
                  <a:tcPr anchor="ctr"/>
                </a:tc>
                <a:tc rowSpan="2">
                  <a:txBody>
                    <a:bodyPr/>
                    <a:lstStyle/>
                    <a:p>
                      <a:r>
                        <a:rPr kumimoji="1" lang="ja-JP" altLang="en-US" dirty="0">
                          <a:latin typeface="HG丸ｺﾞｼｯｸM-PRO" panose="020F0600000000000000" pitchFamily="50" charset="-128"/>
                          <a:ea typeface="HG丸ｺﾞｼｯｸM-PRO" panose="020F0600000000000000" pitchFamily="50" charset="-128"/>
                        </a:rPr>
                        <a:t>終身</a:t>
                      </a:r>
                    </a:p>
                  </a:txBody>
                  <a:tcPr anchor="ctr" anchorCtr="1"/>
                </a:tc>
                <a:extLst>
                  <a:ext uri="{0D108BD9-81ED-4DB2-BD59-A6C34878D82A}">
                    <a16:rowId xmlns:a16="http://schemas.microsoft.com/office/drawing/2014/main" val="2547885035"/>
                  </a:ext>
                </a:extLst>
              </a:tr>
              <a:tr h="370840">
                <a:tc vMerge="1">
                  <a:txBody>
                    <a:bodyPr/>
                    <a:lstStyle/>
                    <a:p>
                      <a:endParaRPr kumimoji="1" lang="ja-JP" altLang="en-US" dirty="0"/>
                    </a:p>
                  </a:txBody>
                  <a:tcPr/>
                </a:tc>
                <a:tc>
                  <a:txBody>
                    <a:bodyPr/>
                    <a:lstStyle/>
                    <a:p>
                      <a:r>
                        <a:rPr kumimoji="1" lang="ja-JP" altLang="en-US" b="1" dirty="0">
                          <a:solidFill>
                            <a:srgbClr val="FF0000"/>
                          </a:solidFill>
                          <a:latin typeface="HG丸ｺﾞｼｯｸM-PRO" panose="020F0600000000000000" pitchFamily="50" charset="-128"/>
                          <a:ea typeface="HG丸ｺﾞｼｯｸM-PRO" panose="020F0600000000000000" pitchFamily="50" charset="-128"/>
                        </a:rPr>
                        <a:t>死亡弔意金</a:t>
                      </a:r>
                    </a:p>
                  </a:txBody>
                  <a:tcPr anchor="ctr" anchorCtr="1"/>
                </a:tc>
                <a:tc>
                  <a:txBody>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組合員が死亡したとき、遺族に支給</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a:txBody>
                  <a:tcPr anchor="ctr" anchorCtr="1"/>
                </a:tc>
                <a:tc>
                  <a:txBody>
                    <a:bodyPr/>
                    <a:lstStyle/>
                    <a:p>
                      <a:r>
                        <a:rPr lang="ja-JP" altLang="en-US" dirty="0">
                          <a:latin typeface="HG丸ｺﾞｼｯｸM-PRO" panose="020F0600000000000000" pitchFamily="50" charset="-128"/>
                          <a:ea typeface="HG丸ｺﾞｼｯｸM-PRO" panose="020F0600000000000000" pitchFamily="50" charset="-128"/>
                        </a:rPr>
                        <a:t>加入期間 </a:t>
                      </a:r>
                      <a:r>
                        <a:rPr lang="en-US" altLang="ja-JP" dirty="0">
                          <a:latin typeface="HG丸ｺﾞｼｯｸM-PRO" panose="020F0600000000000000" pitchFamily="50" charset="-128"/>
                          <a:ea typeface="HG丸ｺﾞｼｯｸM-PRO" panose="020F0600000000000000" pitchFamily="50" charset="-128"/>
                        </a:rPr>
                        <a:t>(10 </a:t>
                      </a:r>
                      <a:r>
                        <a:rPr lang="ja-JP" altLang="en-US" dirty="0">
                          <a:latin typeface="HG丸ｺﾞｼｯｸM-PRO" panose="020F0600000000000000" pitchFamily="50" charset="-128"/>
                          <a:ea typeface="HG丸ｺﾞｼｯｸM-PRO" panose="020F0600000000000000" pitchFamily="50" charset="-128"/>
                        </a:rPr>
                        <a:t>区分</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に応じて </a:t>
                      </a:r>
                      <a:r>
                        <a:rPr lang="en-US" altLang="ja-JP" dirty="0">
                          <a:latin typeface="HG丸ｺﾞｼｯｸM-PRO" panose="020F0600000000000000" pitchFamily="50" charset="-128"/>
                          <a:ea typeface="HG丸ｺﾞｼｯｸM-PRO" panose="020F0600000000000000" pitchFamily="50" charset="-128"/>
                        </a:rPr>
                        <a:t>20,000 </a:t>
                      </a:r>
                      <a:r>
                        <a:rPr lang="ja-JP" altLang="en-US" dirty="0">
                          <a:latin typeface="HG丸ｺﾞｼｯｸM-PRO" panose="020F0600000000000000" pitchFamily="50" charset="-128"/>
                          <a:ea typeface="HG丸ｺﾞｼｯｸM-PRO" panose="020F0600000000000000" pitchFamily="50" charset="-128"/>
                        </a:rPr>
                        <a:t>円～</a:t>
                      </a:r>
                      <a:r>
                        <a:rPr lang="en-US" altLang="ja-JP" dirty="0">
                          <a:latin typeface="HG丸ｺﾞｼｯｸM-PRO" panose="020F0600000000000000" pitchFamily="50" charset="-128"/>
                          <a:ea typeface="HG丸ｺﾞｼｯｸM-PRO" panose="020F0600000000000000" pitchFamily="50" charset="-128"/>
                        </a:rPr>
                        <a:t>200,000 </a:t>
                      </a:r>
                      <a:r>
                        <a:rPr lang="ja-JP" altLang="en-US" dirty="0">
                          <a:latin typeface="HG丸ｺﾞｼｯｸM-PRO" panose="020F0600000000000000" pitchFamily="50" charset="-128"/>
                          <a:ea typeface="HG丸ｺﾞｼｯｸM-PRO" panose="020F0600000000000000" pitchFamily="50" charset="-128"/>
                        </a:rPr>
                        <a:t>円 </a:t>
                      </a:r>
                      <a:endParaRPr lang="en-US" altLang="ja-JP" dirty="0">
                        <a:latin typeface="HG丸ｺﾞｼｯｸM-PRO" panose="020F0600000000000000" pitchFamily="50" charset="-128"/>
                        <a:ea typeface="HG丸ｺﾞｼｯｸM-PRO" panose="020F0600000000000000" pitchFamily="50" charset="-128"/>
                      </a:endParaRPr>
                    </a:p>
                    <a:p>
                      <a:r>
                        <a:rPr lang="ja-JP" altLang="en-US" sz="1800" dirty="0">
                          <a:solidFill>
                            <a:schemeClr val="tx1"/>
                          </a:solidFill>
                          <a:latin typeface="HG丸ｺﾞｼｯｸM-PRO" panose="020F0600000000000000" pitchFamily="50" charset="-128"/>
                          <a:ea typeface="HG丸ｺﾞｼｯｸM-PRO" panose="020F0600000000000000" pitchFamily="50" charset="-128"/>
                        </a:rPr>
                        <a:t>（加入期間が９年以上の死亡弔慰金は一律</a:t>
                      </a:r>
                      <a:r>
                        <a:rPr lang="en-US" altLang="ja-JP" sz="1800" dirty="0">
                          <a:solidFill>
                            <a:schemeClr val="tx1"/>
                          </a:solidFill>
                          <a:latin typeface="HG丸ｺﾞｼｯｸM-PRO" panose="020F0600000000000000" pitchFamily="50" charset="-128"/>
                          <a:ea typeface="HG丸ｺﾞｼｯｸM-PRO" panose="020F0600000000000000" pitchFamily="50" charset="-128"/>
                        </a:rPr>
                        <a:t>20,000</a:t>
                      </a:r>
                      <a:r>
                        <a:rPr lang="ja-JP" altLang="en-US" sz="1800" dirty="0">
                          <a:solidFill>
                            <a:schemeClr val="tx1"/>
                          </a:solidFill>
                          <a:latin typeface="HG丸ｺﾞｼｯｸM-PRO" panose="020F0600000000000000" pitchFamily="50" charset="-128"/>
                          <a:ea typeface="HG丸ｺﾞｼｯｸM-PRO" panose="020F0600000000000000" pitchFamily="50" charset="-128"/>
                        </a:rPr>
                        <a:t>円</a:t>
                      </a:r>
                      <a:r>
                        <a:rPr lang="en-US" altLang="ja-JP" sz="1800" dirty="0">
                          <a:solidFill>
                            <a:schemeClr val="tx1"/>
                          </a:solidFill>
                          <a:latin typeface="HG丸ｺﾞｼｯｸM-PRO" panose="020F0600000000000000" pitchFamily="50" charset="-128"/>
                          <a:ea typeface="HG丸ｺﾞｼｯｸM-PRO" panose="020F0600000000000000" pitchFamily="50" charset="-128"/>
                        </a:rPr>
                        <a:t>)</a:t>
                      </a:r>
                    </a:p>
                    <a:p>
                      <a:r>
                        <a:rPr lang="en-US" altLang="ja-JP" sz="1800" dirty="0">
                          <a:solidFill>
                            <a:schemeClr val="tx1"/>
                          </a:solidFill>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請求払</a:t>
                      </a:r>
                      <a:r>
                        <a:rPr lang="en-US" altLang="ja-JP"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a:txBody>
                  <a:tcPr anchor="ctr"/>
                </a:tc>
                <a:tc vMerge="1">
                  <a:txBody>
                    <a:bodyPr/>
                    <a:lstStyle/>
                    <a:p>
                      <a:endParaRPr kumimoji="1" lang="ja-JP" altLang="en-US" dirty="0"/>
                    </a:p>
                  </a:txBody>
                  <a:tcPr/>
                </a:tc>
                <a:extLst>
                  <a:ext uri="{0D108BD9-81ED-4DB2-BD59-A6C34878D82A}">
                    <a16:rowId xmlns:a16="http://schemas.microsoft.com/office/drawing/2014/main" val="3525566200"/>
                  </a:ext>
                </a:extLst>
              </a:tr>
            </a:tbl>
          </a:graphicData>
        </a:graphic>
      </p:graphicFrame>
      <p:sp>
        <p:nvSpPr>
          <p:cNvPr id="3" name="スライド番号プレースホルダー 2">
            <a:extLst>
              <a:ext uri="{FF2B5EF4-FFF2-40B4-BE49-F238E27FC236}">
                <a16:creationId xmlns:a16="http://schemas.microsoft.com/office/drawing/2014/main" id="{3150837C-1ACB-45E6-8F0D-EF9E2B88C172}"/>
              </a:ext>
            </a:extLst>
          </p:cNvPr>
          <p:cNvSpPr>
            <a:spLocks noGrp="1"/>
          </p:cNvSpPr>
          <p:nvPr>
            <p:ph type="sldNum" sz="quarter" idx="12"/>
          </p:nvPr>
        </p:nvSpPr>
        <p:spPr/>
        <p:txBody>
          <a:bodyPr/>
          <a:lstStyle/>
          <a:p>
            <a:fld id="{4F4F5B68-5971-4DD5-9BAE-CFB197CB6D3D}" type="slidenum">
              <a:rPr kumimoji="1" lang="ja-JP" altLang="en-US" smtClean="0"/>
              <a:t>6</a:t>
            </a:fld>
            <a:endParaRPr kumimoji="1" lang="ja-JP" altLang="en-US"/>
          </a:p>
        </p:txBody>
      </p:sp>
      <p:sp>
        <p:nvSpPr>
          <p:cNvPr id="6" name="タイトル 1"/>
          <p:cNvSpPr txBox="1">
            <a:spLocks/>
          </p:cNvSpPr>
          <p:nvPr/>
        </p:nvSpPr>
        <p:spPr>
          <a:xfrm>
            <a:off x="966972" y="333029"/>
            <a:ext cx="10515600" cy="604800"/>
          </a:xfrm>
          <a:prstGeom prst="rect">
            <a:avLst/>
          </a:prstGeom>
          <a:solidFill>
            <a:srgbClr val="00B0F0"/>
          </a:solidFill>
          <a:scene3d>
            <a:camera prst="orthographicFront"/>
            <a:lightRig rig="threePt" dir="t"/>
          </a:scene3d>
          <a:sp3d>
            <a:bevelT/>
          </a:sp3d>
        </p:spPr>
        <p:txBody>
          <a:bodyPr vert="horz" lIns="91440" tIns="45720" rIns="91440" bIns="45720" rtlCol="0" anchor="ctr" anchorCtr="1">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HG丸ｺﾞｼｯｸM-PRO" panose="020F0600000000000000" pitchFamily="50" charset="-128"/>
                <a:ea typeface="HG丸ｺﾞｼｯｸM-PRO" panose="020F0600000000000000" pitchFamily="50" charset="-128"/>
              </a:rPr>
              <a:t>互退職医療制度　給付事業</a:t>
            </a:r>
          </a:p>
        </p:txBody>
      </p:sp>
      <p:sp>
        <p:nvSpPr>
          <p:cNvPr id="7" name="楕円 6"/>
          <p:cNvSpPr/>
          <p:nvPr/>
        </p:nvSpPr>
        <p:spPr>
          <a:xfrm>
            <a:off x="3142677" y="343387"/>
            <a:ext cx="579550" cy="5550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1E267EB-140C-46CE-B332-4F7C1F12B4F4}"/>
              </a:ext>
            </a:extLst>
          </p:cNvPr>
          <p:cNvSpPr txBox="1"/>
          <p:nvPr/>
        </p:nvSpPr>
        <p:spPr>
          <a:xfrm>
            <a:off x="1071418" y="5904893"/>
            <a:ext cx="9435305" cy="400110"/>
          </a:xfrm>
          <a:prstGeom prst="rect">
            <a:avLst/>
          </a:prstGeom>
          <a:noFill/>
        </p:spPr>
        <p:txBody>
          <a:bodyPr wrap="square" rtlCol="0">
            <a:spAutoFit/>
          </a:bodyPr>
          <a:lstStyle/>
          <a:p>
            <a:pPr algn="ctr"/>
            <a:r>
              <a:rPr lang="en-US" altLang="ja-JP" sz="2000" u="wavyHeavy"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a:t>
            </a:r>
            <a:r>
              <a:rPr lang="ja-JP" altLang="en-US" sz="2000" u="wavyHeavy" dirty="0">
                <a:uFill>
                  <a:solidFill>
                    <a:srgbClr val="FF0000"/>
                  </a:solidFill>
                </a:uFill>
                <a:latin typeface="HG丸ｺﾞｼｯｸM-PRO" panose="020F0600000000000000" pitchFamily="50" charset="-128"/>
                <a:ea typeface="HG丸ｺﾞｼｯｸM-PRO" panose="020F0600000000000000" pitchFamily="50" charset="-128"/>
              </a:rPr>
              <a:t>　</a:t>
            </a:r>
            <a:r>
              <a:rPr lang="ja-JP" altLang="en-US" sz="2000" u="wavyHeavy"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事業内容は、令和７年４月以降、一部変更します。</a:t>
            </a:r>
            <a:endParaRPr lang="en-US" altLang="ja-JP" sz="2000" u="wavyHeavy"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endParaRPr>
          </a:p>
        </p:txBody>
      </p:sp>
      <p:pic>
        <p:nvPicPr>
          <p:cNvPr id="4" name="オーディオ 3">
            <a:hlinkClick r:id="" action="ppaction://media"/>
            <a:extLst>
              <a:ext uri="{FF2B5EF4-FFF2-40B4-BE49-F238E27FC236}">
                <a16:creationId xmlns:a16="http://schemas.microsoft.com/office/drawing/2014/main" id="{ACECB7AB-9223-4C40-B779-C67423DAB9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62568390"/>
      </p:ext>
    </p:extLst>
  </p:cSld>
  <p:clrMapOvr>
    <a:masterClrMapping/>
  </p:clrMapOvr>
  <mc:AlternateContent xmlns:mc="http://schemas.openxmlformats.org/markup-compatibility/2006" xmlns:p14="http://schemas.microsoft.com/office/powerpoint/2010/main">
    <mc:Choice Requires="p14">
      <p:transition spd="slow" p14:dur="2000" advTm="21094"/>
    </mc:Choice>
    <mc:Fallback xmlns="">
      <p:transition spd="slow" advTm="21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1051377" y="111906"/>
            <a:ext cx="10515600" cy="604800"/>
          </a:xfrm>
          <a:solidFill>
            <a:srgbClr val="00B0F0"/>
          </a:solidFill>
          <a:scene3d>
            <a:camera prst="orthographicFront"/>
            <a:lightRig rig="threePt" dir="t"/>
          </a:scene3d>
          <a:sp3d>
            <a:bevelT/>
          </a:sp3d>
        </p:spPr>
        <p:txBody>
          <a:bodyPr anchor="ctr" anchorCtr="1">
            <a:normAutofit fontScale="90000"/>
          </a:bodyPr>
          <a:lstStyle/>
          <a:p>
            <a:r>
              <a:rPr kumimoji="1" lang="ja-JP" altLang="en-US" b="1" dirty="0">
                <a:latin typeface="HG丸ｺﾞｼｯｸM-PRO" panose="020F0600000000000000" pitchFamily="50" charset="-128"/>
                <a:ea typeface="HG丸ｺﾞｼｯｸM-PRO" panose="020F0600000000000000" pitchFamily="50" charset="-128"/>
              </a:rPr>
              <a:t>互退職医療制度　福祉事業</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899358857"/>
              </p:ext>
            </p:extLst>
          </p:nvPr>
        </p:nvGraphicFramePr>
        <p:xfrm>
          <a:off x="294000" y="1288514"/>
          <a:ext cx="11604000" cy="4667770"/>
        </p:xfrm>
        <a:graphic>
          <a:graphicData uri="http://schemas.openxmlformats.org/drawingml/2006/table">
            <a:tbl>
              <a:tblPr firstRow="1" bandRow="1">
                <a:tableStyleId>{5940675A-B579-460E-94D1-54222C63F5DA}</a:tableStyleId>
              </a:tblPr>
              <a:tblGrid>
                <a:gridCol w="489267">
                  <a:extLst>
                    <a:ext uri="{9D8B030D-6E8A-4147-A177-3AD203B41FA5}">
                      <a16:colId xmlns:a16="http://schemas.microsoft.com/office/drawing/2014/main" val="4191377966"/>
                    </a:ext>
                  </a:extLst>
                </a:gridCol>
                <a:gridCol w="1383158">
                  <a:extLst>
                    <a:ext uri="{9D8B030D-6E8A-4147-A177-3AD203B41FA5}">
                      <a16:colId xmlns:a16="http://schemas.microsoft.com/office/drawing/2014/main" val="2134772719"/>
                    </a:ext>
                  </a:extLst>
                </a:gridCol>
                <a:gridCol w="3147242">
                  <a:extLst>
                    <a:ext uri="{9D8B030D-6E8A-4147-A177-3AD203B41FA5}">
                      <a16:colId xmlns:a16="http://schemas.microsoft.com/office/drawing/2014/main" val="3898381199"/>
                    </a:ext>
                  </a:extLst>
                </a:gridCol>
                <a:gridCol w="5411315">
                  <a:extLst>
                    <a:ext uri="{9D8B030D-6E8A-4147-A177-3AD203B41FA5}">
                      <a16:colId xmlns:a16="http://schemas.microsoft.com/office/drawing/2014/main" val="369383469"/>
                    </a:ext>
                  </a:extLst>
                </a:gridCol>
                <a:gridCol w="1173018">
                  <a:extLst>
                    <a:ext uri="{9D8B030D-6E8A-4147-A177-3AD203B41FA5}">
                      <a16:colId xmlns:a16="http://schemas.microsoft.com/office/drawing/2014/main" val="1151848697"/>
                    </a:ext>
                  </a:extLst>
                </a:gridCol>
              </a:tblGrid>
              <a:tr h="2978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dirty="0">
                          <a:latin typeface="HG丸ｺﾞｼｯｸM-PRO" panose="020F0600000000000000" pitchFamily="50" charset="-128"/>
                          <a:ea typeface="HG丸ｺﾞｼｯｸM-PRO" panose="020F0600000000000000" pitchFamily="50" charset="-128"/>
                        </a:rPr>
                        <a:t>事業名</a:t>
                      </a:r>
                      <a:endParaRPr kumimoji="1" lang="ja-JP" altLang="en-US" sz="1800" dirty="0">
                        <a:latin typeface="HG丸ｺﾞｼｯｸM-PRO" panose="020F0600000000000000" pitchFamily="50" charset="-128"/>
                        <a:ea typeface="HG丸ｺﾞｼｯｸM-PRO" panose="020F0600000000000000" pitchFamily="50" charset="-128"/>
                      </a:endParaRPr>
                    </a:p>
                  </a:txBody>
                  <a:tcPr>
                    <a:solidFill>
                      <a:schemeClr val="accent1">
                        <a:lumMod val="40000"/>
                        <a:lumOff val="60000"/>
                      </a:schemeClr>
                    </a:solidFill>
                  </a:tcPr>
                </a:tc>
                <a:tc hMerge="1">
                  <a:txBody>
                    <a:bodyPr/>
                    <a:lstStyle/>
                    <a:p>
                      <a:endParaRPr kumimoji="1" lang="ja-JP" altLang="en-US" dirty="0"/>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事由</a:t>
                      </a:r>
                    </a:p>
                  </a:txBody>
                  <a:tcPr>
                    <a:solidFill>
                      <a:schemeClr val="accent1">
                        <a:lumMod val="40000"/>
                        <a:lumOff val="60000"/>
                      </a:schemeClr>
                    </a:solidFill>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内容</a:t>
                      </a:r>
                    </a:p>
                  </a:txBody>
                  <a:tcPr>
                    <a:solidFill>
                      <a:schemeClr val="accent1">
                        <a:lumMod val="40000"/>
                        <a:lumOff val="60000"/>
                      </a:schemeClr>
                    </a:solidFill>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利用期間</a:t>
                      </a:r>
                    </a:p>
                  </a:txBody>
                  <a:tcPr>
                    <a:solidFill>
                      <a:schemeClr val="accent1">
                        <a:lumMod val="40000"/>
                        <a:lumOff val="60000"/>
                      </a:schemeClr>
                    </a:solidFill>
                  </a:tcPr>
                </a:tc>
                <a:extLst>
                  <a:ext uri="{0D108BD9-81ED-4DB2-BD59-A6C34878D82A}">
                    <a16:rowId xmlns:a16="http://schemas.microsoft.com/office/drawing/2014/main" val="2031853387"/>
                  </a:ext>
                </a:extLst>
              </a:tr>
              <a:tr h="2302534">
                <a:tc rowSpan="4">
                  <a:txBody>
                    <a:bodyPr/>
                    <a:lstStyle/>
                    <a:p>
                      <a:r>
                        <a:rPr kumimoji="1" lang="ja-JP" altLang="en-US" dirty="0">
                          <a:latin typeface="HG丸ｺﾞｼｯｸM-PRO" panose="020F0600000000000000" pitchFamily="50" charset="-128"/>
                          <a:ea typeface="HG丸ｺﾞｼｯｸM-PRO" panose="020F0600000000000000" pitchFamily="50" charset="-128"/>
                        </a:rPr>
                        <a:t>福祉事業</a:t>
                      </a:r>
                    </a:p>
                  </a:txBody>
                  <a:tcPr vert="eaVert" anchor="ctr" anchorCtr="1"/>
                </a:tc>
                <a:tc>
                  <a:txBody>
                    <a:bodyPr/>
                    <a:lstStyle/>
                    <a:p>
                      <a:r>
                        <a:rPr lang="ja-JP" altLang="en-US" b="1" dirty="0">
                          <a:solidFill>
                            <a:srgbClr val="FF0000"/>
                          </a:solidFill>
                          <a:latin typeface="HG丸ｺﾞｼｯｸM-PRO" panose="020F0600000000000000" pitchFamily="50" charset="-128"/>
                          <a:ea typeface="HG丸ｺﾞｼｯｸM-PRO" panose="020F0600000000000000" pitchFamily="50" charset="-128"/>
                        </a:rPr>
                        <a:t>１日人間ドック助成</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a:txBody>
                  <a:tcPr anchor="ctr" anchorCtr="1"/>
                </a:tc>
                <a:tc>
                  <a:txBody>
                    <a:bodyPr/>
                    <a:lstStyle/>
                    <a:p>
                      <a:r>
                        <a:rPr kumimoji="1" lang="ja-JP" altLang="en-US" dirty="0">
                          <a:latin typeface="HG丸ｺﾞｼｯｸM-PRO" panose="020F0600000000000000" pitchFamily="50" charset="-128"/>
                          <a:ea typeface="HG丸ｺﾞｼｯｸM-PRO" panose="020F0600000000000000" pitchFamily="50" charset="-128"/>
                        </a:rPr>
                        <a:t>県内</a:t>
                      </a:r>
                      <a:r>
                        <a:rPr kumimoji="1" lang="en-US" altLang="ja-JP" dirty="0">
                          <a:latin typeface="HG丸ｺﾞｼｯｸM-PRO" panose="020F0600000000000000" pitchFamily="50" charset="-128"/>
                          <a:ea typeface="HG丸ｺﾞｼｯｸM-PRO" panose="020F0600000000000000" pitchFamily="50" charset="-128"/>
                        </a:rPr>
                        <a:t>18</a:t>
                      </a:r>
                      <a:r>
                        <a:rPr kumimoji="1" lang="ja-JP" altLang="en-US" dirty="0">
                          <a:latin typeface="HG丸ｺﾞｼｯｸM-PRO" panose="020F0600000000000000" pitchFamily="50" charset="-128"/>
                          <a:ea typeface="HG丸ｺﾞｼｯｸM-PRO" panose="020F0600000000000000" pitchFamily="50" charset="-128"/>
                        </a:rPr>
                        <a:t>健診機関（</a:t>
                      </a:r>
                      <a:r>
                        <a:rPr kumimoji="1" lang="en-US" altLang="ja-JP" dirty="0">
                          <a:latin typeface="HG丸ｺﾞｼｯｸM-PRO" panose="020F0600000000000000" pitchFamily="50" charset="-128"/>
                          <a:ea typeface="HG丸ｺﾞｼｯｸM-PRO" panose="020F0600000000000000" pitchFamily="50" charset="-128"/>
                        </a:rPr>
                        <a:t>1,400</a:t>
                      </a:r>
                      <a:r>
                        <a:rPr kumimoji="1" lang="ja-JP" altLang="en-US" dirty="0">
                          <a:latin typeface="HG丸ｺﾞｼｯｸM-PRO" panose="020F0600000000000000" pitchFamily="50" charset="-128"/>
                          <a:ea typeface="HG丸ｺﾞｼｯｸM-PRO" panose="020F0600000000000000" pitchFamily="50" charset="-128"/>
                        </a:rPr>
                        <a:t>人）</a:t>
                      </a:r>
                    </a:p>
                  </a:txBody>
                  <a:tcPr anchor="ctr"/>
                </a:tc>
                <a:tc>
                  <a:txBody>
                    <a:bodyPr/>
                    <a:lstStyle/>
                    <a:p>
                      <a:r>
                        <a:rPr lang="ja-JP" altLang="en-US" b="1" dirty="0">
                          <a:solidFill>
                            <a:srgbClr val="FF0000"/>
                          </a:solidFill>
                          <a:latin typeface="HG丸ｺﾞｼｯｸM-PRO" panose="020F0600000000000000" pitchFamily="50" charset="-128"/>
                          <a:ea typeface="HG丸ｺﾞｼｯｸM-PRO" panose="020F0600000000000000" pitchFamily="50" charset="-128"/>
                        </a:rPr>
                        <a:t>１人 </a:t>
                      </a:r>
                      <a:r>
                        <a:rPr lang="en-US" altLang="ja-JP" b="1" dirty="0">
                          <a:solidFill>
                            <a:srgbClr val="FF0000"/>
                          </a:solidFill>
                          <a:latin typeface="HG丸ｺﾞｼｯｸM-PRO" panose="020F0600000000000000" pitchFamily="50" charset="-128"/>
                          <a:ea typeface="HG丸ｺﾞｼｯｸM-PRO" panose="020F0600000000000000" pitchFamily="50" charset="-128"/>
                        </a:rPr>
                        <a:t>12,000</a:t>
                      </a:r>
                      <a:r>
                        <a:rPr lang="ja-JP" altLang="en-US" b="1" dirty="0">
                          <a:solidFill>
                            <a:srgbClr val="FF0000"/>
                          </a:solidFill>
                          <a:latin typeface="HG丸ｺﾞｼｯｸM-PRO" panose="020F0600000000000000" pitchFamily="50" charset="-128"/>
                          <a:ea typeface="HG丸ｺﾞｼｯｸM-PRO" panose="020F0600000000000000" pitchFamily="50" charset="-128"/>
                        </a:rPr>
                        <a:t>円 を補助</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通常健診料 </a:t>
                      </a:r>
                      <a:r>
                        <a:rPr lang="en-US" altLang="ja-JP" dirty="0">
                          <a:latin typeface="HG丸ｺﾞｼｯｸM-PRO" panose="020F0600000000000000" pitchFamily="50" charset="-128"/>
                          <a:ea typeface="HG丸ｺﾞｼｯｸM-PRO" panose="020F0600000000000000" pitchFamily="50" charset="-128"/>
                        </a:rPr>
                        <a:t>30,000 </a:t>
                      </a:r>
                      <a:r>
                        <a:rPr lang="ja-JP" altLang="en-US" dirty="0">
                          <a:latin typeface="HG丸ｺﾞｼｯｸM-PRO" panose="020F0600000000000000" pitchFamily="50" charset="-128"/>
                          <a:ea typeface="HG丸ｺﾞｼｯｸM-PRO" panose="020F0600000000000000" pitchFamily="50" charset="-128"/>
                        </a:rPr>
                        <a:t>円～</a:t>
                      </a:r>
                      <a:r>
                        <a:rPr lang="en-US" altLang="ja-JP" dirty="0">
                          <a:latin typeface="HG丸ｺﾞｼｯｸM-PRO" panose="020F0600000000000000" pitchFamily="50" charset="-128"/>
                          <a:ea typeface="HG丸ｺﾞｼｯｸM-PRO" panose="020F0600000000000000" pitchFamily="50" charset="-128"/>
                        </a:rPr>
                        <a:t>40,000 </a:t>
                      </a:r>
                      <a:r>
                        <a:rPr lang="ja-JP" altLang="en-US" dirty="0">
                          <a:latin typeface="HG丸ｺﾞｼｯｸM-PRO" panose="020F0600000000000000" pitchFamily="50" charset="-128"/>
                          <a:ea typeface="HG丸ｺﾞｼｯｸM-PRO" panose="020F0600000000000000" pitchFamily="50" charset="-128"/>
                        </a:rPr>
                        <a:t>円</a:t>
                      </a:r>
                      <a:r>
                        <a:rPr lang="en-US" altLang="ja-JP" dirty="0">
                          <a:latin typeface="HG丸ｺﾞｼｯｸM-PRO" panose="020F0600000000000000" pitchFamily="50" charset="-128"/>
                          <a:ea typeface="HG丸ｺﾞｼｯｸM-PRO" panose="020F0600000000000000" pitchFamily="50" charset="-128"/>
                        </a:rPr>
                        <a:t>) </a:t>
                      </a:r>
                    </a:p>
                    <a:p>
                      <a:r>
                        <a:rPr lang="en-US" altLang="ja-JP" dirty="0">
                          <a:solidFill>
                            <a:srgbClr val="0070C0"/>
                          </a:solidFill>
                          <a:latin typeface="HG丸ｺﾞｼｯｸM-PRO" panose="020F0600000000000000" pitchFamily="50" charset="-128"/>
                          <a:ea typeface="HG丸ｺﾞｼｯｸM-PRO" panose="020F0600000000000000" pitchFamily="50" charset="-128"/>
                        </a:rPr>
                        <a:t>【</a:t>
                      </a:r>
                      <a:r>
                        <a:rPr lang="ja-JP" altLang="en-US" dirty="0">
                          <a:solidFill>
                            <a:srgbClr val="0070C0"/>
                          </a:solidFill>
                          <a:latin typeface="HG丸ｺﾞｼｯｸM-PRO" panose="020F0600000000000000" pitchFamily="50" charset="-128"/>
                          <a:ea typeface="HG丸ｺﾞｼｯｸM-PRO" panose="020F0600000000000000" pitchFamily="50" charset="-128"/>
                        </a:rPr>
                        <a:t>契約健診機関</a:t>
                      </a:r>
                      <a:r>
                        <a:rPr lang="en-US" altLang="ja-JP" dirty="0">
                          <a:solidFill>
                            <a:srgbClr val="0070C0"/>
                          </a:solidFill>
                          <a:latin typeface="HG丸ｺﾞｼｯｸM-PRO" panose="020F0600000000000000" pitchFamily="50" charset="-128"/>
                          <a:ea typeface="HG丸ｺﾞｼｯｸM-PRO" panose="020F0600000000000000" pitchFamily="50" charset="-128"/>
                        </a:rPr>
                        <a:t>】</a:t>
                      </a:r>
                    </a:p>
                    <a:p>
                      <a:r>
                        <a:rPr lang="ja-JP" altLang="en-US" dirty="0">
                          <a:latin typeface="HG丸ｺﾞｼｯｸM-PRO" panose="020F0600000000000000" pitchFamily="50" charset="-128"/>
                          <a:ea typeface="HG丸ｺﾞｼｯｸM-PRO" panose="020F0600000000000000" pitchFamily="50" charset="-128"/>
                        </a:rPr>
                        <a:t>・広島市７ヶ所 　　　・呉市１ヶ所 </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・廿日市市１ヶ所 　　・尾道市１ヶ所 </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・三原市１ヶ所 　　　・三次市２ヶ所 </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・福山市２ヶ所 　　　・庄原市１ヶ所</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・東広島市２ヶ所 　　</a:t>
                      </a:r>
                      <a:endParaRPr kumimoji="1" lang="ja-JP" altLang="en-US" dirty="0">
                        <a:latin typeface="HG丸ｺﾞｼｯｸM-PRO" panose="020F0600000000000000" pitchFamily="50" charset="-128"/>
                        <a:ea typeface="HG丸ｺﾞｼｯｸM-PRO" panose="020F0600000000000000" pitchFamily="50" charset="-128"/>
                      </a:endParaRPr>
                    </a:p>
                  </a:txBody>
                  <a:tcPr/>
                </a:tc>
                <a:tc rowSpan="3">
                  <a:txBody>
                    <a:bodyPr/>
                    <a:lstStyle/>
                    <a:p>
                      <a:r>
                        <a:rPr kumimoji="1" lang="ja-JP" altLang="en-US" dirty="0">
                          <a:latin typeface="HG丸ｺﾞｼｯｸM-PRO" panose="020F0600000000000000" pitchFamily="50" charset="-128"/>
                          <a:ea typeface="HG丸ｺﾞｼｯｸM-PRO" panose="020F0600000000000000" pitchFamily="50" charset="-128"/>
                        </a:rPr>
                        <a:t>終身</a:t>
                      </a:r>
                    </a:p>
                  </a:txBody>
                  <a:tcPr anchor="ctr" anchorCtr="1"/>
                </a:tc>
                <a:extLst>
                  <a:ext uri="{0D108BD9-81ED-4DB2-BD59-A6C34878D82A}">
                    <a16:rowId xmlns:a16="http://schemas.microsoft.com/office/drawing/2014/main" val="669012886"/>
                  </a:ext>
                </a:extLst>
              </a:tr>
              <a:tr h="640081">
                <a:tc vMerge="1">
                  <a:txBody>
                    <a:bodyPr/>
                    <a:lstStyle/>
                    <a:p>
                      <a:endParaRPr kumimoji="1" lang="ja-JP" altLang="en-US" dirty="0"/>
                    </a:p>
                  </a:txBody>
                  <a:tcPr/>
                </a:tc>
                <a:tc>
                  <a:txBody>
                    <a:bodyPr/>
                    <a:lstStyle/>
                    <a:p>
                      <a:r>
                        <a:rPr lang="ja-JP" altLang="en-US" b="1" dirty="0">
                          <a:solidFill>
                            <a:srgbClr val="FF0000"/>
                          </a:solidFill>
                          <a:latin typeface="HG丸ｺﾞｼｯｸM-PRO" panose="020F0600000000000000" pitchFamily="50" charset="-128"/>
                          <a:ea typeface="HG丸ｺﾞｼｯｸM-PRO" panose="020F0600000000000000" pitchFamily="50" charset="-128"/>
                        </a:rPr>
                        <a:t>入院助成金</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a:txBody>
                  <a:tcPr anchor="ctr" anchorCtr="1"/>
                </a:tc>
                <a:tc>
                  <a:txBody>
                    <a:bodyPr/>
                    <a:lstStyle/>
                    <a:p>
                      <a:r>
                        <a:rPr lang="ja-JP" altLang="en-US" b="0" dirty="0">
                          <a:solidFill>
                            <a:srgbClr val="FF0000"/>
                          </a:solidFill>
                          <a:latin typeface="HG丸ｺﾞｼｯｸM-PRO" panose="020F0600000000000000" pitchFamily="50" charset="-128"/>
                          <a:ea typeface="HG丸ｺﾞｼｯｸM-PRO" panose="020F0600000000000000" pitchFamily="50" charset="-128"/>
                        </a:rPr>
                        <a:t>１回の入院期間 ７日以上入院した場合</a:t>
                      </a:r>
                      <a:endParaRPr kumimoji="1" lang="ja-JP" altLang="en-US" b="0"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r>
                        <a:rPr lang="ja-JP" altLang="en-US" b="1" dirty="0">
                          <a:solidFill>
                            <a:srgbClr val="FF0000"/>
                          </a:solidFill>
                          <a:latin typeface="HG丸ｺﾞｼｯｸM-PRO" panose="020F0600000000000000" pitchFamily="50" charset="-128"/>
                          <a:ea typeface="HG丸ｺﾞｼｯｸM-PRO" panose="020F0600000000000000" pitchFamily="50" charset="-128"/>
                        </a:rPr>
                        <a:t>１日 </a:t>
                      </a:r>
                      <a:r>
                        <a:rPr lang="en-US" altLang="ja-JP" b="1" dirty="0">
                          <a:solidFill>
                            <a:srgbClr val="FF0000"/>
                          </a:solidFill>
                          <a:latin typeface="HG丸ｺﾞｼｯｸM-PRO" panose="020F0600000000000000" pitchFamily="50" charset="-128"/>
                          <a:ea typeface="HG丸ｺﾞｼｯｸM-PRO" panose="020F0600000000000000" pitchFamily="50" charset="-128"/>
                        </a:rPr>
                        <a:t>1,000 </a:t>
                      </a:r>
                      <a:r>
                        <a:rPr lang="ja-JP" altLang="en-US" b="1" dirty="0">
                          <a:solidFill>
                            <a:srgbClr val="FF0000"/>
                          </a:solidFill>
                          <a:latin typeface="HG丸ｺﾞｼｯｸM-PRO" panose="020F0600000000000000" pitchFamily="50" charset="-128"/>
                          <a:ea typeface="HG丸ｺﾞｼｯｸM-PRO" panose="020F0600000000000000" pitchFamily="50" charset="-128"/>
                        </a:rPr>
                        <a:t>円 </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r>
                        <a:rPr lang="en-US" altLang="ja-JP" dirty="0">
                          <a:solidFill>
                            <a:srgbClr val="FF0000"/>
                          </a:solidFill>
                          <a:latin typeface="HG丸ｺﾞｼｯｸM-PRO" panose="020F0600000000000000" pitchFamily="50" charset="-128"/>
                          <a:ea typeface="HG丸ｺﾞｼｯｸM-PRO" panose="020F0600000000000000" pitchFamily="50" charset="-128"/>
                        </a:rPr>
                        <a:t>※</a:t>
                      </a:r>
                      <a:r>
                        <a:rPr lang="ja-JP" altLang="en-US" dirty="0">
                          <a:solidFill>
                            <a:srgbClr val="FF0000"/>
                          </a:solidFill>
                          <a:latin typeface="HG丸ｺﾞｼｯｸM-PRO" panose="020F0600000000000000" pitchFamily="50" charset="-128"/>
                          <a:ea typeface="HG丸ｺﾞｼｯｸM-PRO" panose="020F0600000000000000" pitchFamily="50" charset="-128"/>
                        </a:rPr>
                        <a:t>１年度最高</a:t>
                      </a:r>
                      <a:r>
                        <a:rPr lang="en-US" altLang="ja-JP" dirty="0">
                          <a:solidFill>
                            <a:srgbClr val="FF0000"/>
                          </a:solidFill>
                          <a:latin typeface="HG丸ｺﾞｼｯｸM-PRO" panose="020F0600000000000000" pitchFamily="50" charset="-128"/>
                          <a:ea typeface="HG丸ｺﾞｼｯｸM-PRO" panose="020F0600000000000000" pitchFamily="50" charset="-128"/>
                        </a:rPr>
                        <a:t>60</a:t>
                      </a:r>
                      <a:r>
                        <a:rPr lang="ja-JP" altLang="en-US" dirty="0">
                          <a:solidFill>
                            <a:srgbClr val="FF0000"/>
                          </a:solidFill>
                          <a:latin typeface="HG丸ｺﾞｼｯｸM-PRO" panose="020F0600000000000000" pitchFamily="50" charset="-128"/>
                          <a:ea typeface="HG丸ｺﾞｼｯｸM-PRO" panose="020F0600000000000000" pitchFamily="50" charset="-128"/>
                        </a:rPr>
                        <a:t>日間 </a:t>
                      </a:r>
                      <a:r>
                        <a:rPr lang="en-US" altLang="ja-JP" dirty="0">
                          <a:solidFill>
                            <a:srgbClr val="FF0000"/>
                          </a:solidFill>
                          <a:latin typeface="HG丸ｺﾞｼｯｸM-PRO" panose="020F0600000000000000" pitchFamily="50" charset="-128"/>
                          <a:ea typeface="HG丸ｺﾞｼｯｸM-PRO" panose="020F0600000000000000" pitchFamily="50" charset="-128"/>
                        </a:rPr>
                        <a:t>60,000 </a:t>
                      </a:r>
                      <a:r>
                        <a:rPr lang="ja-JP" altLang="en-US" dirty="0">
                          <a:solidFill>
                            <a:srgbClr val="FF0000"/>
                          </a:solidFill>
                          <a:latin typeface="HG丸ｺﾞｼｯｸM-PRO" panose="020F0600000000000000" pitchFamily="50" charset="-128"/>
                          <a:ea typeface="HG丸ｺﾞｼｯｸM-PRO" panose="020F0600000000000000" pitchFamily="50" charset="-128"/>
                        </a:rPr>
                        <a:t>円まで</a:t>
                      </a:r>
                      <a:r>
                        <a:rPr lang="en-US" altLang="ja-JP" baseline="0" dirty="0">
                          <a:solidFill>
                            <a:srgbClr val="FF0000"/>
                          </a:solidFill>
                          <a:latin typeface="HG丸ｺﾞｼｯｸM-PRO" panose="020F0600000000000000" pitchFamily="50" charset="-128"/>
                          <a:ea typeface="HG丸ｺﾞｼｯｸM-PRO" panose="020F0600000000000000" pitchFamily="50" charset="-128"/>
                        </a:rPr>
                        <a:t> </a:t>
                      </a:r>
                      <a:r>
                        <a:rPr lang="en-US" altLang="ja-JP" baseline="0"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請求払</a:t>
                      </a:r>
                      <a:r>
                        <a:rPr lang="en-US" altLang="ja-JP"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a:txBody>
                  <a:tcPr/>
                </a:tc>
                <a:tc vMerge="1">
                  <a:txBody>
                    <a:bodyPr/>
                    <a:lstStyle/>
                    <a:p>
                      <a:endParaRPr kumimoji="1" lang="ja-JP" altLang="en-US" dirty="0"/>
                    </a:p>
                  </a:txBody>
                  <a:tcPr/>
                </a:tc>
                <a:extLst>
                  <a:ext uri="{0D108BD9-81ED-4DB2-BD59-A6C34878D82A}">
                    <a16:rowId xmlns:a16="http://schemas.microsoft.com/office/drawing/2014/main" val="1884618968"/>
                  </a:ext>
                </a:extLst>
              </a:tr>
              <a:tr h="611944">
                <a:tc vMerge="1">
                  <a:txBody>
                    <a:bodyPr/>
                    <a:lstStyle/>
                    <a:p>
                      <a:endParaRPr kumimoji="1" lang="ja-JP" altLang="en-US" dirty="0"/>
                    </a:p>
                  </a:txBody>
                  <a:tcPr/>
                </a:tc>
                <a:tc>
                  <a:txBody>
                    <a:bodyPr/>
                    <a:lstStyle/>
                    <a:p>
                      <a:r>
                        <a:rPr lang="ja-JP" altLang="en-US" dirty="0">
                          <a:solidFill>
                            <a:schemeClr val="tx1"/>
                          </a:solidFill>
                          <a:latin typeface="HG丸ｺﾞｼｯｸM-PRO" panose="020F0600000000000000" pitchFamily="50" charset="-128"/>
                          <a:ea typeface="HG丸ｺﾞｼｯｸM-PRO" panose="020F0600000000000000" pitchFamily="50" charset="-128"/>
                        </a:rPr>
                        <a:t>広報紙</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nchorCtr="1"/>
                </a:tc>
                <a:tc>
                  <a:txBody>
                    <a:bodyPr/>
                    <a:lstStyle/>
                    <a:p>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互助だより</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発行</a:t>
                      </a:r>
                      <a:endParaRPr kumimoji="1" lang="ja-JP" altLang="en-US" dirty="0">
                        <a:latin typeface="HG丸ｺﾞｼｯｸM-PRO" panose="020F0600000000000000" pitchFamily="50" charset="-128"/>
                        <a:ea typeface="HG丸ｺﾞｼｯｸM-PRO" panose="020F0600000000000000" pitchFamily="50" charset="-128"/>
                      </a:endParaRPr>
                    </a:p>
                  </a:txBody>
                  <a:tcPr anchor="ctr"/>
                </a:tc>
                <a:tc>
                  <a:txBody>
                    <a:bodyPr/>
                    <a:lstStyle/>
                    <a:p>
                      <a:r>
                        <a:rPr lang="ja-JP" altLang="en-US" dirty="0">
                          <a:latin typeface="HG丸ｺﾞｼｯｸM-PRO" panose="020F0600000000000000" pitchFamily="50" charset="-128"/>
                          <a:ea typeface="HG丸ｺﾞｼｯｸM-PRO" panose="020F0600000000000000" pitchFamily="50" charset="-128"/>
                        </a:rPr>
                        <a:t>全組合員に配付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年２回発行</a:t>
                      </a:r>
                      <a:r>
                        <a:rPr lang="en-US" altLang="ja-JP" dirty="0">
                          <a:latin typeface="HG丸ｺﾞｼｯｸM-PRO" panose="020F0600000000000000" pitchFamily="50" charset="-128"/>
                          <a:ea typeface="HG丸ｺﾞｼｯｸM-PRO" panose="020F0600000000000000" pitchFamily="50" charset="-128"/>
                        </a:rPr>
                        <a:t>) </a:t>
                      </a:r>
                    </a:p>
                    <a:p>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事業の案内、募集等をお知らせします</a:t>
                      </a:r>
                      <a:r>
                        <a:rPr lang="en-US" altLang="ja-JP"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a:txBody>
                  <a:tcPr/>
                </a:tc>
                <a:tc vMerge="1">
                  <a:txBody>
                    <a:bodyPr/>
                    <a:lstStyle/>
                    <a:p>
                      <a:endParaRPr kumimoji="1" lang="ja-JP" altLang="en-US" dirty="0"/>
                    </a:p>
                  </a:txBody>
                  <a:tcPr/>
                </a:tc>
                <a:extLst>
                  <a:ext uri="{0D108BD9-81ED-4DB2-BD59-A6C34878D82A}">
                    <a16:rowId xmlns:a16="http://schemas.microsoft.com/office/drawing/2014/main" val="3275469533"/>
                  </a:ext>
                </a:extLst>
              </a:tr>
              <a:tr h="719315">
                <a:tc vMerge="1">
                  <a:txBody>
                    <a:bodyPr/>
                    <a:lstStyle/>
                    <a:p>
                      <a:endParaRPr kumimoji="1" lang="ja-JP" altLang="en-US" dirty="0"/>
                    </a:p>
                  </a:txBody>
                  <a:tcPr vert="eaVert"/>
                </a:tc>
                <a:tc>
                  <a:txBody>
                    <a:bodyPr/>
                    <a:lstStyle/>
                    <a:p>
                      <a:r>
                        <a:rPr lang="ja-JP" altLang="en-US" dirty="0">
                          <a:latin typeface="HG丸ｺﾞｼｯｸM-PRO" panose="020F0600000000000000" pitchFamily="50" charset="-128"/>
                          <a:ea typeface="HG丸ｺﾞｼｯｸM-PRO" panose="020F0600000000000000" pitchFamily="50" charset="-128"/>
                        </a:rPr>
                        <a:t>健康記念</a:t>
                      </a:r>
                      <a:endParaRPr kumimoji="1" lang="ja-JP" altLang="en-US" dirty="0">
                        <a:latin typeface="HG丸ｺﾞｼｯｸM-PRO" panose="020F0600000000000000" pitchFamily="50" charset="-128"/>
                        <a:ea typeface="HG丸ｺﾞｼｯｸM-PRO" panose="020F0600000000000000" pitchFamily="50" charset="-128"/>
                      </a:endParaRPr>
                    </a:p>
                  </a:txBody>
                  <a:tcPr anchor="ctr" anchorCtr="1"/>
                </a:tc>
                <a:tc>
                  <a:txBody>
                    <a:bodyPr/>
                    <a:lstStyle/>
                    <a:p>
                      <a:r>
                        <a:rPr lang="en-US" altLang="ja-JP" dirty="0">
                          <a:latin typeface="HG丸ｺﾞｼｯｸM-PRO" panose="020F0600000000000000" pitchFamily="50" charset="-128"/>
                          <a:ea typeface="HG丸ｺﾞｼｯｸM-PRO" panose="020F0600000000000000" pitchFamily="50" charset="-128"/>
                        </a:rPr>
                        <a:t>70</a:t>
                      </a:r>
                      <a:r>
                        <a:rPr lang="ja-JP" altLang="en-US" dirty="0">
                          <a:latin typeface="HG丸ｺﾞｼｯｸM-PRO" panose="020F0600000000000000" pitchFamily="50" charset="-128"/>
                          <a:ea typeface="HG丸ｺﾞｼｯｸM-PRO" panose="020F0600000000000000" pitchFamily="50" charset="-128"/>
                        </a:rPr>
                        <a:t>歳の年度末まで療養補助金を受給していない組合員</a:t>
                      </a:r>
                      <a:endParaRPr kumimoji="1" lang="ja-JP" altLang="en-US" dirty="0">
                        <a:latin typeface="HG丸ｺﾞｼｯｸM-PRO" panose="020F0600000000000000" pitchFamily="50" charset="-128"/>
                        <a:ea typeface="HG丸ｺﾞｼｯｸM-PRO" panose="020F0600000000000000" pitchFamily="50" charset="-128"/>
                      </a:endParaRPr>
                    </a:p>
                  </a:txBody>
                  <a:tcPr anchor="ctr"/>
                </a:tc>
                <a:tc>
                  <a:txBody>
                    <a:bodyPr/>
                    <a:lstStyle/>
                    <a:p>
                      <a:r>
                        <a:rPr lang="en-US" altLang="ja-JP" dirty="0">
                          <a:latin typeface="HG丸ｺﾞｼｯｸM-PRO" panose="020F0600000000000000" pitchFamily="50" charset="-128"/>
                          <a:ea typeface="HG丸ｺﾞｼｯｸM-PRO" panose="020F0600000000000000" pitchFamily="50" charset="-128"/>
                        </a:rPr>
                        <a:t>30,000 </a:t>
                      </a:r>
                      <a:r>
                        <a:rPr lang="ja-JP" altLang="en-US" dirty="0">
                          <a:latin typeface="HG丸ｺﾞｼｯｸM-PRO" panose="020F0600000000000000" pitchFamily="50" charset="-128"/>
                          <a:ea typeface="HG丸ｺﾞｼｯｸM-PRO" panose="020F0600000000000000" pitchFamily="50" charset="-128"/>
                        </a:rPr>
                        <a:t>円を給付 　　</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互助組合から通知します</a:t>
                      </a:r>
                      <a:r>
                        <a:rPr lang="en-US" altLang="ja-JP"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dirty="0">
                          <a:latin typeface="HG丸ｺﾞｼｯｸM-PRO" panose="020F0600000000000000" pitchFamily="50" charset="-128"/>
                          <a:ea typeface="HG丸ｺﾞｼｯｸM-PRO" panose="020F0600000000000000" pitchFamily="50" charset="-128"/>
                        </a:rPr>
                        <a:t>該当者</a:t>
                      </a:r>
                    </a:p>
                  </a:txBody>
                  <a:tcPr anchor="ctr" anchorCtr="1"/>
                </a:tc>
                <a:extLst>
                  <a:ext uri="{0D108BD9-81ED-4DB2-BD59-A6C34878D82A}">
                    <a16:rowId xmlns:a16="http://schemas.microsoft.com/office/drawing/2014/main" val="3905995370"/>
                  </a:ext>
                </a:extLst>
              </a:tr>
            </a:tbl>
          </a:graphicData>
        </a:graphic>
      </p:graphicFrame>
      <p:sp>
        <p:nvSpPr>
          <p:cNvPr id="4" name="スライド番号プレースホルダー 3">
            <a:extLst>
              <a:ext uri="{FF2B5EF4-FFF2-40B4-BE49-F238E27FC236}">
                <a16:creationId xmlns:a16="http://schemas.microsoft.com/office/drawing/2014/main" id="{9B8C71B6-4511-4D01-B684-4662D8754AF3}"/>
              </a:ext>
            </a:extLst>
          </p:cNvPr>
          <p:cNvSpPr>
            <a:spLocks noGrp="1"/>
          </p:cNvSpPr>
          <p:nvPr>
            <p:ph type="sldNum" sz="quarter" idx="12"/>
          </p:nvPr>
        </p:nvSpPr>
        <p:spPr/>
        <p:txBody>
          <a:bodyPr/>
          <a:lstStyle/>
          <a:p>
            <a:fld id="{4F4F5B68-5971-4DD5-9BAE-CFB197CB6D3D}" type="slidenum">
              <a:rPr kumimoji="1" lang="ja-JP" altLang="en-US" smtClean="0"/>
              <a:t>7</a:t>
            </a:fld>
            <a:endParaRPr kumimoji="1" lang="ja-JP" altLang="en-US"/>
          </a:p>
        </p:txBody>
      </p:sp>
      <p:sp>
        <p:nvSpPr>
          <p:cNvPr id="2" name="楕円 1"/>
          <p:cNvSpPr/>
          <p:nvPr/>
        </p:nvSpPr>
        <p:spPr>
          <a:xfrm>
            <a:off x="3225407" y="130378"/>
            <a:ext cx="579550" cy="5550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オーディオ 7">
            <a:hlinkClick r:id="" action="ppaction://media"/>
            <a:extLst>
              <a:ext uri="{FF2B5EF4-FFF2-40B4-BE49-F238E27FC236}">
                <a16:creationId xmlns:a16="http://schemas.microsoft.com/office/drawing/2014/main" id="{B5897706-E139-4491-8CDE-D92B8C51B4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78780468"/>
      </p:ext>
    </p:extLst>
  </p:cSld>
  <p:clrMapOvr>
    <a:masterClrMapping/>
  </p:clrMapOvr>
  <mc:AlternateContent xmlns:mc="http://schemas.openxmlformats.org/markup-compatibility/2006" xmlns:p14="http://schemas.microsoft.com/office/powerpoint/2010/main">
    <mc:Choice Requires="p14">
      <p:transition spd="slow" p14:dur="2000" advTm="39811"/>
    </mc:Choice>
    <mc:Fallback xmlns="">
      <p:transition spd="slow" advTm="39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013F99F3-6D1F-4C72-8D02-575BEEC56CF4}"/>
              </a:ext>
            </a:extLst>
          </p:cNvPr>
          <p:cNvSpPr>
            <a:spLocks noGrp="1"/>
          </p:cNvSpPr>
          <p:nvPr>
            <p:ph type="title"/>
          </p:nvPr>
        </p:nvSpPr>
        <p:spPr>
          <a:xfrm>
            <a:off x="1051377" y="111906"/>
            <a:ext cx="10515600" cy="604800"/>
          </a:xfrm>
          <a:solidFill>
            <a:srgbClr val="00B0F0"/>
          </a:solidFill>
          <a:scene3d>
            <a:camera prst="orthographicFront"/>
            <a:lightRig rig="threePt" dir="t"/>
          </a:scene3d>
          <a:sp3d>
            <a:bevelT/>
          </a:sp3d>
        </p:spPr>
        <p:txBody>
          <a:bodyPr anchor="ctr" anchorCtr="1">
            <a:normAutofit fontScale="90000"/>
          </a:bodyPr>
          <a:lstStyle/>
          <a:p>
            <a:r>
              <a:rPr kumimoji="1" lang="ja-JP" altLang="en-US" b="1" dirty="0">
                <a:latin typeface="HG丸ｺﾞｼｯｸM-PRO" panose="020F0600000000000000" pitchFamily="50" charset="-128"/>
                <a:ea typeface="HG丸ｺﾞｼｯｸM-PRO" panose="020F0600000000000000" pitchFamily="50" charset="-128"/>
              </a:rPr>
              <a:t>互退職医療制度　請求方法</a:t>
            </a:r>
          </a:p>
        </p:txBody>
      </p:sp>
      <p:sp>
        <p:nvSpPr>
          <p:cNvPr id="3" name="コンテンツ プレースホルダー 2">
            <a:extLst>
              <a:ext uri="{FF2B5EF4-FFF2-40B4-BE49-F238E27FC236}">
                <a16:creationId xmlns:a16="http://schemas.microsoft.com/office/drawing/2014/main" id="{B0E764B9-7EF2-428D-917B-768383DA5BF3}"/>
              </a:ext>
            </a:extLst>
          </p:cNvPr>
          <p:cNvSpPr>
            <a:spLocks noGrp="1"/>
          </p:cNvSpPr>
          <p:nvPr>
            <p:ph idx="1"/>
          </p:nvPr>
        </p:nvSpPr>
        <p:spPr>
          <a:xfrm>
            <a:off x="625023" y="985117"/>
            <a:ext cx="3402000" cy="5640006"/>
          </a:xfrm>
          <a:solidFill>
            <a:schemeClr val="accent1">
              <a:lumMod val="40000"/>
              <a:lumOff val="60000"/>
            </a:schemeClr>
          </a:solidFill>
        </p:spPr>
        <p:txBody>
          <a:bodyPr>
            <a:normAutofit/>
          </a:bodyPr>
          <a:lstStyle/>
          <a:p>
            <a:pPr marL="0" indent="0" algn="ctr">
              <a:buNone/>
            </a:pPr>
            <a:r>
              <a:rPr lang="ja-JP" altLang="en-US" sz="1800" b="1" dirty="0">
                <a:latin typeface="HG丸ｺﾞｼｯｸM-PRO" panose="020F0600000000000000" pitchFamily="50" charset="-128"/>
                <a:ea typeface="HG丸ｺﾞｼｯｸM-PRO" panose="020F0600000000000000" pitchFamily="50" charset="-128"/>
              </a:rPr>
              <a:t>療養補助金</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1200" dirty="0">
                <a:latin typeface="HG丸ｺﾞｼｯｸM-PRO" panose="020F0600000000000000" pitchFamily="50" charset="-128"/>
                <a:ea typeface="HG丸ｺﾞｼｯｸM-PRO" panose="020F0600000000000000" pitchFamily="50" charset="-128"/>
              </a:rPr>
              <a:t>請求書は</a:t>
            </a:r>
            <a:r>
              <a:rPr kumimoji="1" lang="ja-JP" altLang="en-US" sz="1200" u="sng" dirty="0">
                <a:highlight>
                  <a:srgbClr val="FFCCFF"/>
                </a:highlight>
                <a:latin typeface="HG丸ｺﾞｼｯｸM-PRO" panose="020F0600000000000000" pitchFamily="50" charset="-128"/>
                <a:ea typeface="HG丸ｺﾞｼｯｸM-PRO" panose="020F0600000000000000" pitchFamily="50" charset="-128"/>
              </a:rPr>
              <a:t>月毎、保険医療機関毎、入院・外来毎で１枚記入していただきます。</a:t>
            </a:r>
            <a:r>
              <a:rPr kumimoji="1" lang="ja-JP" altLang="en-US" sz="1200" dirty="0">
                <a:latin typeface="HG丸ｺﾞｼｯｸM-PRO" panose="020F0600000000000000" pitchFamily="50" charset="-128"/>
                <a:ea typeface="HG丸ｺﾞｼｯｸM-PRO" panose="020F0600000000000000" pitchFamily="50" charset="-128"/>
              </a:rPr>
              <a:t>受領した領収書のコピーを貼付けて提出していただきます。</a:t>
            </a:r>
            <a:endParaRPr kumimoji="1" lang="en-US" altLang="ja-JP" sz="12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dirty="0">
              <a:latin typeface="HG丸ｺﾞｼｯｸM-PRO" panose="020F0600000000000000" pitchFamily="50" charset="-128"/>
              <a:ea typeface="HG丸ｺﾞｼｯｸM-PRO" panose="020F0600000000000000" pitchFamily="50" charset="-128"/>
            </a:endParaRPr>
          </a:p>
        </p:txBody>
      </p:sp>
      <p:sp>
        <p:nvSpPr>
          <p:cNvPr id="7" name="スライド番号プレースホルダー 6">
            <a:extLst>
              <a:ext uri="{FF2B5EF4-FFF2-40B4-BE49-F238E27FC236}">
                <a16:creationId xmlns:a16="http://schemas.microsoft.com/office/drawing/2014/main" id="{AC78931F-AD74-461E-A326-BE34F1B5F0B1}"/>
              </a:ext>
            </a:extLst>
          </p:cNvPr>
          <p:cNvSpPr>
            <a:spLocks noGrp="1"/>
          </p:cNvSpPr>
          <p:nvPr>
            <p:ph type="sldNum" sz="quarter" idx="12"/>
          </p:nvPr>
        </p:nvSpPr>
        <p:spPr/>
        <p:txBody>
          <a:bodyPr/>
          <a:lstStyle/>
          <a:p>
            <a:fld id="{4F4F5B68-5971-4DD5-9BAE-CFB197CB6D3D}" type="slidenum">
              <a:rPr kumimoji="1" lang="ja-JP" altLang="en-US" smtClean="0"/>
              <a:t>8</a:t>
            </a:fld>
            <a:endParaRPr kumimoji="1" lang="ja-JP" altLang="en-US"/>
          </a:p>
        </p:txBody>
      </p:sp>
      <p:sp>
        <p:nvSpPr>
          <p:cNvPr id="5" name="テキスト ボックス 4">
            <a:extLst>
              <a:ext uri="{FF2B5EF4-FFF2-40B4-BE49-F238E27FC236}">
                <a16:creationId xmlns:a16="http://schemas.microsoft.com/office/drawing/2014/main" id="{0838EECB-21F9-401F-AAE5-A2733102FD2E}"/>
              </a:ext>
            </a:extLst>
          </p:cNvPr>
          <p:cNvSpPr txBox="1"/>
          <p:nvPr/>
        </p:nvSpPr>
        <p:spPr>
          <a:xfrm>
            <a:off x="4524293" y="985117"/>
            <a:ext cx="3402000" cy="5740033"/>
          </a:xfrm>
          <a:prstGeom prst="rect">
            <a:avLst/>
          </a:prstGeom>
          <a:solidFill>
            <a:srgbClr val="CCCCFF"/>
          </a:solidFill>
        </p:spPr>
        <p:txBody>
          <a:bodyPr wrap="square" rtlCol="0">
            <a:spAutoFit/>
          </a:bodyPr>
          <a:lstStyle/>
          <a:p>
            <a:pPr algn="ctr"/>
            <a:r>
              <a:rPr kumimoji="1" lang="ja-JP" altLang="en-US" sz="1600" b="1" dirty="0">
                <a:latin typeface="HG丸ｺﾞｼｯｸM-PRO" panose="020F0600000000000000" pitchFamily="50" charset="-128"/>
                <a:ea typeface="HG丸ｺﾞｼｯｸM-PRO" panose="020F0600000000000000" pitchFamily="50" charset="-128"/>
              </a:rPr>
              <a:t>慶祝金・死亡弔慰金・入院助成金</a:t>
            </a:r>
            <a:endParaRPr lang="en-US" altLang="ja-JP" sz="1600" b="1"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各請求書に必要事項を記入し、添付書類を同封して提出していただきます。（慶祝金は添付書類なし。）</a:t>
            </a:r>
            <a:endParaRPr lang="en-US" altLang="ja-JP" sz="1200" dirty="0">
              <a:latin typeface="HG丸ｺﾞｼｯｸM-PRO" panose="020F0600000000000000" pitchFamily="50" charset="-128"/>
              <a:ea typeface="HG丸ｺﾞｼｯｸM-PRO" panose="020F0600000000000000" pitchFamily="50" charset="-128"/>
            </a:endParaRPr>
          </a:p>
          <a:p>
            <a:endParaRPr lang="en-US" altLang="ja-JP" sz="300" dirty="0">
              <a:latin typeface="HG丸ｺﾞｼｯｸM-PRO" panose="020F0600000000000000" pitchFamily="50" charset="-128"/>
              <a:ea typeface="HG丸ｺﾞｼｯｸM-PRO" panose="020F0600000000000000" pitchFamily="50" charset="-128"/>
            </a:endParaRPr>
          </a:p>
          <a:p>
            <a:r>
              <a:rPr kumimoji="1" lang="ja-JP" altLang="en-US" sz="1050" dirty="0">
                <a:latin typeface="HG丸ｺﾞｼｯｸM-PRO" panose="020F0600000000000000" pitchFamily="50" charset="-128"/>
                <a:ea typeface="HG丸ｺﾞｼｯｸM-PRO" panose="020F0600000000000000" pitchFamily="50" charset="-128"/>
              </a:rPr>
              <a:t>（例：入院助成金請求書）</a:t>
            </a:r>
            <a:endParaRPr kumimoji="1" lang="en-US" altLang="ja-JP" sz="1050" dirty="0">
              <a:latin typeface="HG丸ｺﾞｼｯｸM-PRO" panose="020F0600000000000000" pitchFamily="50" charset="-128"/>
              <a:ea typeface="HG丸ｺﾞｼｯｸM-PRO" panose="020F0600000000000000" pitchFamily="50" charset="-128"/>
            </a:endParaRPr>
          </a:p>
          <a:p>
            <a:endParaRPr kumimoji="1"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kumimoji="1"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kumimoji="1"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kumimoji="1"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kumimoji="1"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kumimoji="1"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kumimoji="1"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kumimoji="1"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kumimoji="1"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kumimoji="1"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kumimoji="1"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kumimoji="1"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kumimoji="1"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kumimoji="1"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6FEB3261-E82F-431E-BFA8-4CDE5314E1F8}"/>
              </a:ext>
            </a:extLst>
          </p:cNvPr>
          <p:cNvSpPr txBox="1"/>
          <p:nvPr/>
        </p:nvSpPr>
        <p:spPr>
          <a:xfrm>
            <a:off x="8423563" y="985118"/>
            <a:ext cx="3395905" cy="5786199"/>
          </a:xfrm>
          <a:prstGeom prst="rect">
            <a:avLst/>
          </a:prstGeom>
          <a:solidFill>
            <a:schemeClr val="accent6">
              <a:lumMod val="20000"/>
              <a:lumOff val="80000"/>
            </a:schemeClr>
          </a:solidFill>
        </p:spPr>
        <p:txBody>
          <a:bodyPr wrap="square" rtlCol="0">
            <a:spAutoFit/>
          </a:bodyPr>
          <a:lstStyle/>
          <a:p>
            <a:pPr algn="ctr"/>
            <a:r>
              <a:rPr kumimoji="1" lang="ja-JP" altLang="en-US" sz="1600" b="1" dirty="0">
                <a:latin typeface="HG丸ｺﾞｼｯｸM-PRO" panose="020F0600000000000000" pitchFamily="50" charset="-128"/>
                <a:ea typeface="HG丸ｺﾞｼｯｸM-PRO" panose="020F0600000000000000" pitchFamily="50" charset="-128"/>
              </a:rPr>
              <a:t>１日人間ドック助成</a:t>
            </a:r>
            <a:endParaRPr kumimoji="1" lang="en-US" altLang="ja-JP" sz="1600" b="1" dirty="0">
              <a:latin typeface="HG丸ｺﾞｼｯｸM-PRO" panose="020F0600000000000000" pitchFamily="50" charset="-128"/>
              <a:ea typeface="HG丸ｺﾞｼｯｸM-PRO" panose="020F0600000000000000" pitchFamily="50" charset="-128"/>
            </a:endParaRPr>
          </a:p>
          <a:p>
            <a:endParaRPr lang="en-US" altLang="ja-JP" sz="1050" b="1"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「互助だより」にて受診者の募集をしますので、希望者は、申込書を互助組合に提出していただきます。</a:t>
            </a:r>
            <a:endParaRPr lang="en-US" altLang="ja-JP" sz="1200" dirty="0">
              <a:latin typeface="HG丸ｺﾞｼｯｸM-PRO" panose="020F0600000000000000" pitchFamily="50" charset="-128"/>
              <a:ea typeface="HG丸ｺﾞｼｯｸM-PRO" panose="020F0600000000000000" pitchFamily="50" charset="-128"/>
            </a:endParaRPr>
          </a:p>
          <a:p>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互助組合を通して申込を行った方のみの助成になります。</a:t>
            </a:r>
            <a:endParaRPr lang="en-US" altLang="ja-JP" sz="120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p:txBody>
      </p:sp>
      <p:pic>
        <p:nvPicPr>
          <p:cNvPr id="12" name="図 11">
            <a:extLst>
              <a:ext uri="{FF2B5EF4-FFF2-40B4-BE49-F238E27FC236}">
                <a16:creationId xmlns:a16="http://schemas.microsoft.com/office/drawing/2014/main" id="{D69B8CC7-D9CC-40CF-91B4-9A231247CED9}"/>
              </a:ext>
            </a:extLst>
          </p:cNvPr>
          <p:cNvPicPr>
            <a:picLocks noChangeAspect="1"/>
          </p:cNvPicPr>
          <p:nvPr/>
        </p:nvPicPr>
        <p:blipFill rotWithShape="1">
          <a:blip r:embed="rId5"/>
          <a:srcRect l="34924" t="14276" r="38182" b="18923"/>
          <a:stretch/>
        </p:blipFill>
        <p:spPr>
          <a:xfrm>
            <a:off x="746077" y="2102244"/>
            <a:ext cx="3159892" cy="4414948"/>
          </a:xfrm>
          <a:prstGeom prst="rect">
            <a:avLst/>
          </a:prstGeom>
        </p:spPr>
      </p:pic>
      <p:sp>
        <p:nvSpPr>
          <p:cNvPr id="9" name="楕円 8">
            <a:extLst>
              <a:ext uri="{FF2B5EF4-FFF2-40B4-BE49-F238E27FC236}">
                <a16:creationId xmlns:a16="http://schemas.microsoft.com/office/drawing/2014/main" id="{E6C1CB7C-B463-42C2-B160-7C6455D38706}"/>
              </a:ext>
            </a:extLst>
          </p:cNvPr>
          <p:cNvSpPr/>
          <p:nvPr/>
        </p:nvSpPr>
        <p:spPr>
          <a:xfrm>
            <a:off x="3243880" y="130378"/>
            <a:ext cx="579550" cy="5550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3F18C4DF-90E3-44B7-A98E-9CE7F88EB781}"/>
              </a:ext>
            </a:extLst>
          </p:cNvPr>
          <p:cNvPicPr>
            <a:picLocks noChangeAspect="1"/>
          </p:cNvPicPr>
          <p:nvPr/>
        </p:nvPicPr>
        <p:blipFill>
          <a:blip r:embed="rId6"/>
          <a:stretch>
            <a:fillRect/>
          </a:stretch>
        </p:blipFill>
        <p:spPr>
          <a:xfrm>
            <a:off x="4646451" y="2214883"/>
            <a:ext cx="3139212" cy="4472774"/>
          </a:xfrm>
          <a:prstGeom prst="rect">
            <a:avLst/>
          </a:prstGeom>
        </p:spPr>
      </p:pic>
      <p:pic>
        <p:nvPicPr>
          <p:cNvPr id="14" name="図 13">
            <a:extLst>
              <a:ext uri="{FF2B5EF4-FFF2-40B4-BE49-F238E27FC236}">
                <a16:creationId xmlns:a16="http://schemas.microsoft.com/office/drawing/2014/main" id="{35AAA211-9416-4DA7-AFF6-6398DE752CD7}"/>
              </a:ext>
            </a:extLst>
          </p:cNvPr>
          <p:cNvPicPr>
            <a:picLocks noChangeAspect="1"/>
          </p:cNvPicPr>
          <p:nvPr/>
        </p:nvPicPr>
        <p:blipFill rotWithShape="1">
          <a:blip r:embed="rId7"/>
          <a:srcRect l="1406" t="3377" b="-1049"/>
          <a:stretch/>
        </p:blipFill>
        <p:spPr>
          <a:xfrm>
            <a:off x="8606199" y="2367891"/>
            <a:ext cx="3030634" cy="4357259"/>
          </a:xfrm>
          <a:prstGeom prst="rect">
            <a:avLst/>
          </a:prstGeom>
        </p:spPr>
      </p:pic>
      <p:pic>
        <p:nvPicPr>
          <p:cNvPr id="10" name="オーディオ 9">
            <a:hlinkClick r:id="" action="ppaction://media"/>
            <a:extLst>
              <a:ext uri="{FF2B5EF4-FFF2-40B4-BE49-F238E27FC236}">
                <a16:creationId xmlns:a16="http://schemas.microsoft.com/office/drawing/2014/main" id="{7B9197E9-C9E5-4B3E-B60F-8F2D61325A6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25034703"/>
      </p:ext>
    </p:extLst>
  </p:cSld>
  <p:clrMapOvr>
    <a:masterClrMapping/>
  </p:clrMapOvr>
  <mc:AlternateContent xmlns:mc="http://schemas.openxmlformats.org/markup-compatibility/2006" xmlns:p14="http://schemas.microsoft.com/office/powerpoint/2010/main">
    <mc:Choice Requires="p14">
      <p:transition spd="slow" p14:dur="2000" advTm="13844"/>
    </mc:Choice>
    <mc:Fallback xmlns="">
      <p:transition spd="slow" advTm="138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B85B79C-4461-41AA-A261-78A761416DA3}"/>
              </a:ext>
            </a:extLst>
          </p:cNvPr>
          <p:cNvPicPr>
            <a:picLocks noChangeAspect="1"/>
          </p:cNvPicPr>
          <p:nvPr/>
        </p:nvPicPr>
        <p:blipFill rotWithShape="1">
          <a:blip r:embed="rId5"/>
          <a:srcRect l="33138" t="43236" r="24872" b="22490"/>
          <a:stretch/>
        </p:blipFill>
        <p:spPr>
          <a:xfrm>
            <a:off x="839271" y="4248727"/>
            <a:ext cx="5301674" cy="2434281"/>
          </a:xfrm>
          <a:prstGeom prst="rect">
            <a:avLst/>
          </a:prstGeom>
          <a:ln>
            <a:solidFill>
              <a:schemeClr val="accent1"/>
            </a:solidFill>
          </a:ln>
        </p:spPr>
      </p:pic>
      <p:sp>
        <p:nvSpPr>
          <p:cNvPr id="6" name="角丸四角形吹き出し 9">
            <a:extLst>
              <a:ext uri="{FF2B5EF4-FFF2-40B4-BE49-F238E27FC236}">
                <a16:creationId xmlns:a16="http://schemas.microsoft.com/office/drawing/2014/main" id="{70EBDFCE-6F1D-4E92-94DA-5618C04486A1}"/>
              </a:ext>
            </a:extLst>
          </p:cNvPr>
          <p:cNvSpPr/>
          <p:nvPr/>
        </p:nvSpPr>
        <p:spPr>
          <a:xfrm>
            <a:off x="2493954" y="5850093"/>
            <a:ext cx="996154" cy="397368"/>
          </a:xfrm>
          <a:prstGeom prst="wedgeRoundRectCallout">
            <a:avLst>
              <a:gd name="adj1" fmla="val -78636"/>
              <a:gd name="adj2" fmla="val 71790"/>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クリック</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pic>
        <p:nvPicPr>
          <p:cNvPr id="17" name="図 16">
            <a:extLst>
              <a:ext uri="{FF2B5EF4-FFF2-40B4-BE49-F238E27FC236}">
                <a16:creationId xmlns:a16="http://schemas.microsoft.com/office/drawing/2014/main" id="{7144FE20-4085-45E6-B71E-DF706E73F9BB}"/>
              </a:ext>
            </a:extLst>
          </p:cNvPr>
          <p:cNvPicPr>
            <a:picLocks noChangeAspect="1"/>
          </p:cNvPicPr>
          <p:nvPr/>
        </p:nvPicPr>
        <p:blipFill rotWithShape="1">
          <a:blip r:embed="rId6"/>
          <a:srcRect l="28409" t="29360" r="15530" b="32276"/>
          <a:stretch/>
        </p:blipFill>
        <p:spPr>
          <a:xfrm>
            <a:off x="6225143" y="4712285"/>
            <a:ext cx="4903676" cy="1887596"/>
          </a:xfrm>
          <a:prstGeom prst="rect">
            <a:avLst/>
          </a:prstGeom>
        </p:spPr>
      </p:pic>
      <p:sp>
        <p:nvSpPr>
          <p:cNvPr id="18" name="タイトル 1">
            <a:extLst>
              <a:ext uri="{FF2B5EF4-FFF2-40B4-BE49-F238E27FC236}">
                <a16:creationId xmlns:a16="http://schemas.microsoft.com/office/drawing/2014/main" id="{30E9D403-0351-4399-9691-468A9DDDDF72}"/>
              </a:ext>
            </a:extLst>
          </p:cNvPr>
          <p:cNvSpPr>
            <a:spLocks noGrp="1"/>
          </p:cNvSpPr>
          <p:nvPr>
            <p:ph type="title"/>
          </p:nvPr>
        </p:nvSpPr>
        <p:spPr>
          <a:xfrm>
            <a:off x="838200" y="124560"/>
            <a:ext cx="10515600" cy="604800"/>
          </a:xfrm>
          <a:solidFill>
            <a:srgbClr val="00B0F0"/>
          </a:solidFill>
          <a:scene3d>
            <a:camera prst="orthographicFront"/>
            <a:lightRig rig="threePt" dir="t"/>
          </a:scene3d>
          <a:sp3d>
            <a:bevelT/>
          </a:sp3d>
        </p:spPr>
        <p:txBody>
          <a:bodyPr>
            <a:normAutofit fontScale="90000"/>
          </a:bodyPr>
          <a:lstStyle/>
          <a:p>
            <a:pPr algn="ctr"/>
            <a:r>
              <a:rPr kumimoji="1" lang="ja-JP" altLang="en-US" b="1" dirty="0">
                <a:latin typeface="HG丸ｺﾞｼｯｸM-PRO" panose="020F0600000000000000" pitchFamily="50" charset="-128"/>
                <a:ea typeface="HG丸ｺﾞｼｯｸM-PRO" panose="020F0600000000000000" pitchFamily="50" charset="-128"/>
              </a:rPr>
              <a:t>３　加入の手続</a:t>
            </a:r>
          </a:p>
        </p:txBody>
      </p:sp>
      <p:sp>
        <p:nvSpPr>
          <p:cNvPr id="3" name="スライド番号プレースホルダー 2">
            <a:extLst>
              <a:ext uri="{FF2B5EF4-FFF2-40B4-BE49-F238E27FC236}">
                <a16:creationId xmlns:a16="http://schemas.microsoft.com/office/drawing/2014/main" id="{2E939BEB-9E17-439B-A3F5-4B039C4C5492}"/>
              </a:ext>
            </a:extLst>
          </p:cNvPr>
          <p:cNvSpPr>
            <a:spLocks noGrp="1"/>
          </p:cNvSpPr>
          <p:nvPr>
            <p:ph type="sldNum" sz="quarter" idx="12"/>
          </p:nvPr>
        </p:nvSpPr>
        <p:spPr/>
        <p:txBody>
          <a:bodyPr/>
          <a:lstStyle/>
          <a:p>
            <a:fld id="{4F4F5B68-5971-4DD5-9BAE-CFB197CB6D3D}" type="slidenum">
              <a:rPr kumimoji="1" lang="ja-JP" altLang="en-US" smtClean="0"/>
              <a:t>9</a:t>
            </a:fld>
            <a:endParaRPr kumimoji="1" lang="ja-JP" altLang="en-US"/>
          </a:p>
        </p:txBody>
      </p:sp>
      <p:sp>
        <p:nvSpPr>
          <p:cNvPr id="20" name="テキスト ボックス 19">
            <a:extLst>
              <a:ext uri="{FF2B5EF4-FFF2-40B4-BE49-F238E27FC236}">
                <a16:creationId xmlns:a16="http://schemas.microsoft.com/office/drawing/2014/main" id="{5F302A94-A446-4D45-9768-8BC9E27453AB}"/>
              </a:ext>
            </a:extLst>
          </p:cNvPr>
          <p:cNvSpPr txBox="1"/>
          <p:nvPr/>
        </p:nvSpPr>
        <p:spPr>
          <a:xfrm>
            <a:off x="755073" y="760504"/>
            <a:ext cx="10515600" cy="3539430"/>
          </a:xfrm>
          <a:prstGeom prst="rect">
            <a:avLst/>
          </a:prstGeom>
          <a:noFill/>
        </p:spPr>
        <p:txBody>
          <a:bodyPr wrap="square">
            <a:spAutoFit/>
          </a:bodyPr>
          <a:lstStyle/>
          <a:p>
            <a:pPr marL="0" indent="0">
              <a:buNone/>
            </a:pPr>
            <a:r>
              <a:rPr lang="ja-JP" altLang="en-US" sz="1600" dirty="0">
                <a:latin typeface="HG丸ｺﾞｼｯｸM-PRO" panose="020F0600000000000000" pitchFamily="50" charset="-128"/>
                <a:ea typeface="HG丸ｺﾞｼｯｸM-PRO" panose="020F0600000000000000" pitchFamily="50" charset="-128"/>
              </a:rPr>
              <a:t>加入を希望される方は、次のとおり申し出をし、</a:t>
            </a:r>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基準掛金を納入してください。</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b="1" u="sng" dirty="0">
                <a:solidFill>
                  <a:srgbClr val="FF0000"/>
                </a:solidFill>
                <a:latin typeface="HG丸ｺﾞｼｯｸM-PRO" panose="020F0600000000000000" pitchFamily="50" charset="-128"/>
                <a:ea typeface="HG丸ｺﾞｼｯｸM-PRO" panose="020F0600000000000000" pitchFamily="50" charset="-128"/>
              </a:rPr>
              <a:t>退職日の翌日から起算して </a:t>
            </a:r>
            <a:r>
              <a:rPr lang="en-US" altLang="ja-JP" b="1" u="sng" dirty="0">
                <a:solidFill>
                  <a:srgbClr val="FF0000"/>
                </a:solidFill>
                <a:latin typeface="HG丸ｺﾞｼｯｸM-PRO" panose="020F0600000000000000" pitchFamily="50" charset="-128"/>
                <a:ea typeface="HG丸ｺﾞｼｯｸM-PRO" panose="020F0600000000000000" pitchFamily="50" charset="-128"/>
              </a:rPr>
              <a:t>30 </a:t>
            </a:r>
            <a:r>
              <a:rPr lang="ja-JP" altLang="en-US" b="1" u="sng" dirty="0">
                <a:solidFill>
                  <a:srgbClr val="FF0000"/>
                </a:solidFill>
                <a:latin typeface="HG丸ｺﾞｼｯｸM-PRO" panose="020F0600000000000000" pitchFamily="50" charset="-128"/>
                <a:ea typeface="HG丸ｺﾞｼｯｸM-PRO" panose="020F0600000000000000" pitchFamily="50" charset="-128"/>
              </a:rPr>
              <a:t>日以内 </a:t>
            </a:r>
            <a:r>
              <a:rPr lang="en-US" altLang="ja-JP" b="1" u="sng" dirty="0">
                <a:solidFill>
                  <a:srgbClr val="FF0000"/>
                </a:solidFill>
                <a:latin typeface="HG丸ｺﾞｼｯｸM-PRO" panose="020F0600000000000000" pitchFamily="50" charset="-128"/>
                <a:ea typeface="HG丸ｺﾞｼｯｸM-PRO" panose="020F0600000000000000" pitchFamily="50" charset="-128"/>
              </a:rPr>
              <a:t>(</a:t>
            </a:r>
            <a:r>
              <a:rPr lang="ja-JP" altLang="en-US" b="1" u="sng" dirty="0">
                <a:solidFill>
                  <a:srgbClr val="FF0000"/>
                </a:solidFill>
                <a:latin typeface="HG丸ｺﾞｼｯｸM-PRO" panose="020F0600000000000000" pitchFamily="50" charset="-128"/>
                <a:ea typeface="HG丸ｺﾞｼｯｸM-PRO" panose="020F0600000000000000" pitchFamily="50" charset="-128"/>
              </a:rPr>
              <a:t>令和５年度末退職の場合、令和６年４月</a:t>
            </a:r>
            <a:r>
              <a:rPr lang="en-US" altLang="ja-JP" b="1" u="sng" dirty="0">
                <a:solidFill>
                  <a:srgbClr val="FF0000"/>
                </a:solidFill>
                <a:latin typeface="HG丸ｺﾞｼｯｸM-PRO" panose="020F0600000000000000" pitchFamily="50" charset="-128"/>
                <a:ea typeface="HG丸ｺﾞｼｯｸM-PRO" panose="020F0600000000000000" pitchFamily="50" charset="-128"/>
              </a:rPr>
              <a:t>30</a:t>
            </a:r>
            <a:r>
              <a:rPr lang="ja-JP" altLang="en-US" b="1" u="sng" dirty="0">
                <a:solidFill>
                  <a:srgbClr val="FF0000"/>
                </a:solidFill>
                <a:latin typeface="HG丸ｺﾞｼｯｸM-PRO" panose="020F0600000000000000" pitchFamily="50" charset="-128"/>
                <a:ea typeface="HG丸ｺﾞｼｯｸM-PRO" panose="020F0600000000000000" pitchFamily="50" charset="-128"/>
              </a:rPr>
              <a:t>日 </a:t>
            </a:r>
            <a:r>
              <a:rPr lang="en-US" altLang="ja-JP" b="1" u="sng" dirty="0">
                <a:solidFill>
                  <a:srgbClr val="FF0000"/>
                </a:solidFill>
                <a:latin typeface="HG丸ｺﾞｼｯｸM-PRO" panose="020F0600000000000000" pitchFamily="50" charset="-128"/>
                <a:ea typeface="HG丸ｺﾞｼｯｸM-PRO" panose="020F0600000000000000" pitchFamily="50" charset="-128"/>
              </a:rPr>
              <a:t>(</a:t>
            </a:r>
            <a:r>
              <a:rPr lang="ja-JP" altLang="en-US" b="1" u="sng" dirty="0">
                <a:solidFill>
                  <a:srgbClr val="FF0000"/>
                </a:solidFill>
                <a:latin typeface="HG丸ｺﾞｼｯｸM-PRO" panose="020F0600000000000000" pitchFamily="50" charset="-128"/>
                <a:ea typeface="HG丸ｺﾞｼｯｸM-PRO" panose="020F0600000000000000" pitchFamily="50" charset="-128"/>
              </a:rPr>
              <a:t>火</a:t>
            </a:r>
            <a:r>
              <a:rPr lang="en-US" altLang="ja-JP"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b="1" u="sng" dirty="0">
                <a:solidFill>
                  <a:srgbClr val="FF0000"/>
                </a:solidFill>
                <a:latin typeface="HG丸ｺﾞｼｯｸM-PRO" panose="020F0600000000000000" pitchFamily="50" charset="-128"/>
                <a:ea typeface="HG丸ｺﾞｼｯｸM-PRO" panose="020F0600000000000000" pitchFamily="50" charset="-128"/>
              </a:rPr>
              <a:t>必着</a:t>
            </a:r>
            <a:r>
              <a:rPr lang="en-US" altLang="ja-JP"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b="1" u="sng" dirty="0">
                <a:solidFill>
                  <a:srgbClr val="FF0000"/>
                </a:solidFill>
                <a:latin typeface="HG丸ｺﾞｼｯｸM-PRO" panose="020F0600000000000000" pitchFamily="50" charset="-128"/>
                <a:ea typeface="HG丸ｺﾞｼｯｸM-PRO" panose="020F0600000000000000" pitchFamily="50" charset="-128"/>
              </a:rPr>
              <a:t>　</a:t>
            </a:r>
            <a:endParaRPr lang="en-US" altLang="ja-JP" b="1" u="sng" dirty="0">
              <a:solidFill>
                <a:srgbClr val="FF0000"/>
              </a:solidFill>
              <a:latin typeface="HG丸ｺﾞｼｯｸM-PRO" panose="020F0600000000000000" pitchFamily="50" charset="-128"/>
              <a:ea typeface="HG丸ｺﾞｼｯｸM-PRO" panose="020F0600000000000000" pitchFamily="50" charset="-128"/>
            </a:endParaRPr>
          </a:p>
          <a:p>
            <a:r>
              <a:rPr lang="ja-JP" altLang="en-US" b="1" dirty="0">
                <a:solidFill>
                  <a:srgbClr val="FF0000"/>
                </a:solidFill>
                <a:latin typeface="HG丸ｺﾞｼｯｸM-PRO" panose="020F0600000000000000" pitchFamily="50" charset="-128"/>
                <a:ea typeface="HG丸ｺﾞｼｯｸM-PRO" panose="020F0600000000000000" pitchFamily="50" charset="-128"/>
              </a:rPr>
              <a:t>　に </a:t>
            </a:r>
            <a:r>
              <a:rPr lang="en-US" altLang="ja-JP" b="1" dirty="0">
                <a:solidFill>
                  <a:srgbClr val="FF0000"/>
                </a:solidFill>
                <a:highlight>
                  <a:srgbClr val="00FFFF"/>
                </a:highlight>
                <a:latin typeface="HG丸ｺﾞｼｯｸM-PRO" panose="020F0600000000000000" pitchFamily="50" charset="-128"/>
                <a:ea typeface="HG丸ｺﾞｼｯｸM-PRO" panose="020F0600000000000000" pitchFamily="50" charset="-128"/>
              </a:rPr>
              <a:t>｢</a:t>
            </a:r>
            <a:r>
              <a:rPr lang="ja-JP" altLang="en-US" b="1" dirty="0">
                <a:solidFill>
                  <a:srgbClr val="FF0000"/>
                </a:solidFill>
                <a:highlight>
                  <a:srgbClr val="00FFFF"/>
                </a:highlight>
                <a:latin typeface="HG丸ｺﾞｼｯｸM-PRO" panose="020F0600000000000000" pitchFamily="50" charset="-128"/>
                <a:ea typeface="HG丸ｺﾞｼｯｸM-PRO" panose="020F0600000000000000" pitchFamily="50" charset="-128"/>
              </a:rPr>
              <a:t>互退職医療組合員申出書」を提出</a:t>
            </a:r>
            <a:r>
              <a:rPr lang="ja-JP" altLang="en-US" b="1" dirty="0">
                <a:solidFill>
                  <a:srgbClr val="FF0000"/>
                </a:solidFill>
                <a:latin typeface="HG丸ｺﾞｼｯｸM-PRO" panose="020F0600000000000000" pitchFamily="50" charset="-128"/>
                <a:ea typeface="HG丸ｺﾞｼｯｸM-PRO" panose="020F0600000000000000" pitchFamily="50" charset="-128"/>
              </a:rPr>
              <a:t>してください</a:t>
            </a:r>
            <a:r>
              <a:rPr lang="en-US" altLang="ja-JP" b="1" dirty="0">
                <a:solidFill>
                  <a:srgbClr val="FF0000"/>
                </a:solidFill>
                <a:latin typeface="HG丸ｺﾞｼｯｸM-PRO" panose="020F0600000000000000" pitchFamily="50" charset="-128"/>
                <a:ea typeface="HG丸ｺﾞｼｯｸM-PRO" panose="020F0600000000000000" pitchFamily="50" charset="-128"/>
              </a:rPr>
              <a:t>｡</a:t>
            </a:r>
          </a:p>
          <a:p>
            <a:r>
              <a:rPr lang="ja-JP" altLang="en-US" sz="12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様式は、互助組合のホームページからダウンロードして御使用ください</a:t>
            </a:r>
            <a:r>
              <a:rPr lang="en-US" altLang="ja-JP" sz="1400" dirty="0">
                <a:latin typeface="HG丸ｺﾞｼｯｸM-PRO" panose="020F0600000000000000" pitchFamily="50" charset="-128"/>
                <a:ea typeface="HG丸ｺﾞｼｯｸM-PRO" panose="020F0600000000000000" pitchFamily="50" charset="-128"/>
              </a:rPr>
              <a:t>｡</a:t>
            </a:r>
          </a:p>
          <a:p>
            <a:pPr marL="0" indent="0">
              <a:buNone/>
            </a:pP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ア  期限後の加入はできません</a:t>
            </a:r>
            <a:r>
              <a:rPr lang="en-US" altLang="ja-JP" sz="1800" dirty="0">
                <a:latin typeface="HG丸ｺﾞｼｯｸM-PRO" panose="020F0600000000000000" pitchFamily="50" charset="-128"/>
                <a:ea typeface="HG丸ｺﾞｼｯｸM-PRO" panose="020F0600000000000000" pitchFamily="50" charset="-128"/>
              </a:rPr>
              <a:t>｡</a:t>
            </a:r>
          </a:p>
          <a:p>
            <a:pPr marL="0" indent="0">
              <a:buNone/>
            </a:pPr>
            <a:r>
              <a:rPr lang="ja-JP" altLang="en-US" sz="1800" dirty="0">
                <a:latin typeface="HG丸ｺﾞｼｯｸM-PRO" panose="020F0600000000000000" pitchFamily="50" charset="-128"/>
                <a:ea typeface="HG丸ｺﾞｼｯｸM-PRO" panose="020F0600000000000000" pitchFamily="50" charset="-128"/>
              </a:rPr>
              <a:t>イ  退職時のみ加入できます</a:t>
            </a:r>
            <a:r>
              <a:rPr lang="en-US" altLang="ja-JP" sz="1800" dirty="0">
                <a:latin typeface="HG丸ｺﾞｼｯｸM-PRO" panose="020F0600000000000000" pitchFamily="50" charset="-128"/>
                <a:ea typeface="HG丸ｺﾞｼｯｸM-PRO" panose="020F0600000000000000" pitchFamily="50" charset="-128"/>
              </a:rPr>
              <a:t>｡</a:t>
            </a:r>
          </a:p>
          <a:p>
            <a:pPr marL="0" indent="0">
              <a:buNone/>
            </a:pPr>
            <a:r>
              <a:rPr lang="ja-JP" altLang="en-US" sz="1800" dirty="0">
                <a:latin typeface="HG丸ｺﾞｼｯｸM-PRO" panose="020F0600000000000000" pitchFamily="50" charset="-128"/>
                <a:ea typeface="HG丸ｺﾞｼｯｸM-PRO" panose="020F0600000000000000" pitchFamily="50" charset="-128"/>
              </a:rPr>
              <a:t>ウ  </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加入を希望される方は、</a:t>
            </a:r>
            <a:r>
              <a:rPr lang="en-US" altLang="ja-JP" sz="1800" b="1" dirty="0">
                <a:solidFill>
                  <a:srgbClr val="FF0000"/>
                </a:solidFill>
                <a:highlight>
                  <a:srgbClr val="00FFFF"/>
                </a:highlight>
                <a:latin typeface="HG丸ｺﾞｼｯｸM-PRO" panose="020F0600000000000000" pitchFamily="50" charset="-128"/>
                <a:ea typeface="HG丸ｺﾞｼｯｸM-PRO" panose="020F0600000000000000" pitchFamily="50" charset="-128"/>
              </a:rPr>
              <a:t>｢</a:t>
            </a:r>
            <a:r>
              <a:rPr lang="ja-JP" altLang="en-US" sz="1800" b="1" dirty="0">
                <a:solidFill>
                  <a:srgbClr val="FF0000"/>
                </a:solidFill>
                <a:highlight>
                  <a:srgbClr val="00FFFF"/>
                </a:highlight>
                <a:latin typeface="HG丸ｺﾞｼｯｸM-PRO" panose="020F0600000000000000" pitchFamily="50" charset="-128"/>
                <a:ea typeface="HG丸ｺﾞｼｯｸM-PRO" panose="020F0600000000000000" pitchFamily="50" charset="-128"/>
              </a:rPr>
              <a:t>互退会給付金請求書」と同時に提出</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してください。</a:t>
            </a:r>
            <a:endParaRPr lang="en-US" altLang="ja-JP" sz="1800"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dirty="0">
                <a:solidFill>
                  <a:srgbClr val="FF0000"/>
                </a:solidFill>
                <a:latin typeface="HG丸ｺﾞｼｯｸM-PRO" panose="020F0600000000000000" pitchFamily="50" charset="-128"/>
                <a:ea typeface="HG丸ｺﾞｼｯｸM-PRO" panose="020F0600000000000000" pitchFamily="50" charset="-128"/>
              </a:rPr>
              <a:t>（退会給付の該当者でない場合は、「互退職医療組合員申出書」のみの提出。）</a:t>
            </a: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p:txBody>
      </p:sp>
      <p:sp>
        <p:nvSpPr>
          <p:cNvPr id="5" name="楕円 4">
            <a:extLst>
              <a:ext uri="{FF2B5EF4-FFF2-40B4-BE49-F238E27FC236}">
                <a16:creationId xmlns:a16="http://schemas.microsoft.com/office/drawing/2014/main" id="{B283916C-18E6-4254-8B77-7FECB0F0D385}"/>
              </a:ext>
            </a:extLst>
          </p:cNvPr>
          <p:cNvSpPr/>
          <p:nvPr/>
        </p:nvSpPr>
        <p:spPr>
          <a:xfrm>
            <a:off x="9384010" y="5938966"/>
            <a:ext cx="628072" cy="371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楕円 20">
            <a:extLst>
              <a:ext uri="{FF2B5EF4-FFF2-40B4-BE49-F238E27FC236}">
                <a16:creationId xmlns:a16="http://schemas.microsoft.com/office/drawing/2014/main" id="{E454BC76-5F35-4214-B243-FEF994608FB0}"/>
              </a:ext>
            </a:extLst>
          </p:cNvPr>
          <p:cNvSpPr/>
          <p:nvPr/>
        </p:nvSpPr>
        <p:spPr>
          <a:xfrm>
            <a:off x="838200" y="6247462"/>
            <a:ext cx="1655290" cy="2918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下カーブ矢印 13">
            <a:extLst>
              <a:ext uri="{FF2B5EF4-FFF2-40B4-BE49-F238E27FC236}">
                <a16:creationId xmlns:a16="http://schemas.microsoft.com/office/drawing/2014/main" id="{1C21E33C-2B58-4DBC-956A-05F681FE70E0}"/>
              </a:ext>
            </a:extLst>
          </p:cNvPr>
          <p:cNvSpPr/>
          <p:nvPr/>
        </p:nvSpPr>
        <p:spPr>
          <a:xfrm rot="20534382">
            <a:off x="2798293" y="4494271"/>
            <a:ext cx="3820598" cy="752874"/>
          </a:xfrm>
          <a:prstGeom prst="curvedDownArrow">
            <a:avLst>
              <a:gd name="adj1" fmla="val 18481"/>
              <a:gd name="adj2" fmla="val 61402"/>
              <a:gd name="adj3" fmla="val 467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A2D2963B-468C-49B5-825F-36DBAA7EF652}"/>
              </a:ext>
            </a:extLst>
          </p:cNvPr>
          <p:cNvSpPr txBox="1"/>
          <p:nvPr/>
        </p:nvSpPr>
        <p:spPr>
          <a:xfrm>
            <a:off x="9555554" y="5326560"/>
            <a:ext cx="17971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ここをクリックすると様式がダウンロードできます。</a:t>
            </a:r>
          </a:p>
        </p:txBody>
      </p:sp>
      <p:sp>
        <p:nvSpPr>
          <p:cNvPr id="23" name="左矢印吹き出し 2">
            <a:extLst>
              <a:ext uri="{FF2B5EF4-FFF2-40B4-BE49-F238E27FC236}">
                <a16:creationId xmlns:a16="http://schemas.microsoft.com/office/drawing/2014/main" id="{52298461-8DC5-4732-955D-B5146D80B337}"/>
              </a:ext>
            </a:extLst>
          </p:cNvPr>
          <p:cNvSpPr/>
          <p:nvPr/>
        </p:nvSpPr>
        <p:spPr>
          <a:xfrm>
            <a:off x="6167306" y="3891323"/>
            <a:ext cx="1907806" cy="523863"/>
          </a:xfrm>
          <a:prstGeom prst="leftArrowCallout">
            <a:avLst>
              <a:gd name="adj1" fmla="val 31557"/>
              <a:gd name="adj2" fmla="val 25000"/>
              <a:gd name="adj3" fmla="val 44672"/>
              <a:gd name="adj4" fmla="val 80325"/>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互助組合</a:t>
            </a:r>
            <a:r>
              <a:rPr kumimoji="1" lang="en-US" altLang="ja-JP" sz="1600" dirty="0">
                <a:solidFill>
                  <a:schemeClr val="tx1"/>
                </a:solidFill>
                <a:latin typeface="HG丸ｺﾞｼｯｸM-PRO" panose="020F0600000000000000" pitchFamily="50" charset="-128"/>
                <a:ea typeface="HG丸ｺﾞｼｯｸM-PRO" panose="020F0600000000000000" pitchFamily="50" charset="-128"/>
              </a:rPr>
              <a:t>HP</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47FEEC52-98CC-4683-973A-82406CB7152D}"/>
              </a:ext>
            </a:extLst>
          </p:cNvPr>
          <p:cNvSpPr/>
          <p:nvPr/>
        </p:nvSpPr>
        <p:spPr>
          <a:xfrm>
            <a:off x="838200" y="1148227"/>
            <a:ext cx="2551546" cy="3568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sz="2400" dirty="0">
                <a:solidFill>
                  <a:schemeClr val="tx1"/>
                </a:solidFill>
              </a:rPr>
              <a:t>（１）加入申込</a:t>
            </a:r>
            <a:endParaRPr lang="en-US" altLang="ja-JP" sz="2400" dirty="0">
              <a:solidFill>
                <a:schemeClr val="tx1"/>
              </a:solidFill>
            </a:endParaRPr>
          </a:p>
        </p:txBody>
      </p:sp>
      <p:sp>
        <p:nvSpPr>
          <p:cNvPr id="26" name="正方形/長方形 25">
            <a:extLst>
              <a:ext uri="{FF2B5EF4-FFF2-40B4-BE49-F238E27FC236}">
                <a16:creationId xmlns:a16="http://schemas.microsoft.com/office/drawing/2014/main" id="{38983C13-BEE1-47A0-833B-723B7550D709}"/>
              </a:ext>
            </a:extLst>
          </p:cNvPr>
          <p:cNvSpPr/>
          <p:nvPr/>
        </p:nvSpPr>
        <p:spPr>
          <a:xfrm>
            <a:off x="838200" y="4229638"/>
            <a:ext cx="5301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9695EDD8-6AC6-453E-952B-8CAE042DA6EA}"/>
              </a:ext>
            </a:extLst>
          </p:cNvPr>
          <p:cNvSpPr/>
          <p:nvPr/>
        </p:nvSpPr>
        <p:spPr>
          <a:xfrm>
            <a:off x="3851562" y="3122325"/>
            <a:ext cx="258618" cy="258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4F5D6DE1-6B81-4988-B86F-12F3D075985D}"/>
              </a:ext>
            </a:extLst>
          </p:cNvPr>
          <p:cNvSpPr/>
          <p:nvPr/>
        </p:nvSpPr>
        <p:spPr>
          <a:xfrm>
            <a:off x="1481115" y="1892744"/>
            <a:ext cx="258618" cy="258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1C10F1D0-59CD-4E77-B9FA-DE1749333075}"/>
              </a:ext>
            </a:extLst>
          </p:cNvPr>
          <p:cNvPicPr>
            <a:picLocks noChangeAspect="1"/>
          </p:cNvPicPr>
          <p:nvPr/>
        </p:nvPicPr>
        <p:blipFill rotWithShape="1">
          <a:blip r:embed="rId5"/>
          <a:srcRect l="33138" t="15887" r="24872" b="79965"/>
          <a:stretch/>
        </p:blipFill>
        <p:spPr>
          <a:xfrm>
            <a:off x="839271" y="3977248"/>
            <a:ext cx="5301674" cy="294568"/>
          </a:xfrm>
          <a:prstGeom prst="rect">
            <a:avLst/>
          </a:prstGeom>
          <a:ln>
            <a:solidFill>
              <a:schemeClr val="accent1"/>
            </a:solidFill>
          </a:ln>
        </p:spPr>
      </p:pic>
      <p:sp>
        <p:nvSpPr>
          <p:cNvPr id="27" name="楕円 26">
            <a:extLst>
              <a:ext uri="{FF2B5EF4-FFF2-40B4-BE49-F238E27FC236}">
                <a16:creationId xmlns:a16="http://schemas.microsoft.com/office/drawing/2014/main" id="{4302F2FA-9F12-4836-A411-CA86C830EC4A}"/>
              </a:ext>
            </a:extLst>
          </p:cNvPr>
          <p:cNvSpPr/>
          <p:nvPr/>
        </p:nvSpPr>
        <p:spPr>
          <a:xfrm>
            <a:off x="4486918" y="3429000"/>
            <a:ext cx="258618" cy="258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p14="http://schemas.microsoft.com/office/powerpoint/2010/main" xmlns:iact="http://schemas.microsoft.com/office/powerpoint/2014/inkAction">
        <mc:Choice Requires="p14 iact">
          <p:contentPart p14:bwMode="auto" r:id="rId7">
            <p14:nvContentPartPr>
              <p14:cNvPr id="12" name="インク 11">
                <a:extLst>
                  <a:ext uri="{FF2B5EF4-FFF2-40B4-BE49-F238E27FC236}">
                    <a16:creationId xmlns:a16="http://schemas.microsoft.com/office/drawing/2014/main" id="{E2B35742-475F-4721-AF1D-517E6105B39F}"/>
                  </a:ext>
                </a:extLst>
              </p14:cNvPr>
              <p14:cNvContentPartPr/>
              <p14:nvPr>
                <p:extLst>
                  <p:ext uri="{42D2F446-02D8-4167-A562-619A0277C38B}">
                    <p15:isNarration xmlns:p15="http://schemas.microsoft.com/office/powerpoint/2012/main" val="1"/>
                  </p:ext>
                </p:extLst>
              </p14:nvPr>
            </p14:nvContentPartPr>
            <p14:xfrm>
              <a:off x="4143240" y="1677240"/>
              <a:ext cx="1064160" cy="50400"/>
            </p14:xfrm>
          </p:contentPart>
        </mc:Choice>
        <mc:Fallback xmlns="">
          <p:pic>
            <p:nvPicPr>
              <p:cNvPr id="12" name="インク 11">
                <a:extLst>
                  <a:ext uri="{FF2B5EF4-FFF2-40B4-BE49-F238E27FC236}">
                    <a16:creationId xmlns:a16="http://schemas.microsoft.com/office/drawing/2014/main" id="{E2B35742-475F-4721-AF1D-517E6105B39F}"/>
                  </a:ext>
                </a:extLst>
              </p:cNvPr>
              <p:cNvPicPr>
                <a:picLocks noGrp="1" noRot="1" noChangeAspect="1" noMove="1" noResize="1" noEditPoints="1" noAdjustHandles="1" noChangeArrowheads="1" noChangeShapeType="1"/>
              </p:cNvPicPr>
              <p:nvPr/>
            </p:nvPicPr>
            <p:blipFill>
              <a:blip r:embed="rId8"/>
              <a:stretch>
                <a:fillRect/>
              </a:stretch>
            </p:blipFill>
            <p:spPr>
              <a:xfrm>
                <a:off x="4127400" y="1613880"/>
                <a:ext cx="1095480" cy="177120"/>
              </a:xfrm>
              <a:prstGeom prst="rect">
                <a:avLst/>
              </a:prstGeom>
            </p:spPr>
          </p:pic>
        </mc:Fallback>
      </mc:AlternateContent>
      <p:pic>
        <p:nvPicPr>
          <p:cNvPr id="13" name="オーディオ 12">
            <a:hlinkClick r:id="" action="ppaction://media"/>
            <a:extLst>
              <a:ext uri="{FF2B5EF4-FFF2-40B4-BE49-F238E27FC236}">
                <a16:creationId xmlns:a16="http://schemas.microsoft.com/office/drawing/2014/main" id="{BDF3A935-8C32-47DF-8C11-72240E672AA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38521382"/>
      </p:ext>
    </p:extLst>
  </p:cSld>
  <p:clrMapOvr>
    <a:masterClrMapping/>
  </p:clrMapOvr>
  <mc:AlternateContent xmlns:mc="http://schemas.openxmlformats.org/markup-compatibility/2006" xmlns:p14="http://schemas.microsoft.com/office/powerpoint/2010/main">
    <mc:Choice Requires="p14">
      <p:transition spd="slow" p14:dur="2000" advTm="26794"/>
    </mc:Choice>
    <mc:Fallback xmlns="">
      <p:transition spd="slow" advTm="267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59"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md type="call" cmd="playFrom(0.0)">
                                      <p:cBhvr>
                                        <p:cTn id="9"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様式見本">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レトロスペクト">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様式見本</Template>
  <TotalTime>2267</TotalTime>
  <Words>3095</Words>
  <Application>Microsoft Office PowerPoint</Application>
  <PresentationFormat>ワイド画面</PresentationFormat>
  <Paragraphs>467</Paragraphs>
  <Slides>13</Slides>
  <Notes>13</Notes>
  <HiddenSlides>0</HiddenSlides>
  <MMClips>13</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13</vt:i4>
      </vt:variant>
    </vt:vector>
  </HeadingPairs>
  <TitlesOfParts>
    <vt:vector size="24" baseType="lpstr">
      <vt:lpstr>HG丸ｺﾞｼｯｸM-PRO</vt:lpstr>
      <vt:lpstr>ＭＳ Ｐゴシック</vt:lpstr>
      <vt:lpstr>游ゴシック</vt:lpstr>
      <vt:lpstr>游ゴシック Light</vt:lpstr>
      <vt:lpstr>游明朝</vt:lpstr>
      <vt:lpstr>Arial</vt:lpstr>
      <vt:lpstr>Calibri</vt:lpstr>
      <vt:lpstr>Calibri Light</vt:lpstr>
      <vt:lpstr>Times New Roman</vt:lpstr>
      <vt:lpstr>様式見本</vt:lpstr>
      <vt:lpstr>レトロスペクト</vt:lpstr>
      <vt:lpstr>第２　退職後の互助制度</vt:lpstr>
      <vt:lpstr>退職医療制度</vt:lpstr>
      <vt:lpstr>１　退職医療組合員への加入及び利用方法</vt:lpstr>
      <vt:lpstr>２　事業内容　事業一覧表</vt:lpstr>
      <vt:lpstr>PowerPoint プレゼンテーション</vt:lpstr>
      <vt:lpstr>PowerPoint プレゼンテーション</vt:lpstr>
      <vt:lpstr>互退職医療制度　福祉事業</vt:lpstr>
      <vt:lpstr>互退職医療制度　請求方法</vt:lpstr>
      <vt:lpstr>３　加入の手続</vt:lpstr>
      <vt:lpstr>PowerPoint プレゼンテーション</vt:lpstr>
      <vt:lpstr>３　加入の手続</vt:lpstr>
      <vt:lpstr>３　加入の手続</vt:lpstr>
      <vt:lpstr>退職後のフロー図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互助組合説明</dc:title>
  <dc:creator>Windows User</dc:creator>
  <cp:lastModifiedBy>古川 かおり</cp:lastModifiedBy>
  <cp:revision>509</cp:revision>
  <cp:lastPrinted>2023-10-30T06:50:12Z</cp:lastPrinted>
  <dcterms:created xsi:type="dcterms:W3CDTF">2022-01-14T01:05:45Z</dcterms:created>
  <dcterms:modified xsi:type="dcterms:W3CDTF">2023-12-05T06:51:28Z</dcterms:modified>
</cp:coreProperties>
</file>